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74" r:id="rId3"/>
    <p:sldId id="284" r:id="rId4"/>
    <p:sldId id="275" r:id="rId5"/>
    <p:sldId id="258" r:id="rId6"/>
    <p:sldId id="261" r:id="rId7"/>
    <p:sldId id="262" r:id="rId8"/>
    <p:sldId id="276" r:id="rId9"/>
    <p:sldId id="286" r:id="rId10"/>
    <p:sldId id="266" r:id="rId11"/>
    <p:sldId id="287" r:id="rId12"/>
    <p:sldId id="267" r:id="rId13"/>
    <p:sldId id="277" r:id="rId14"/>
    <p:sldId id="269" r:id="rId15"/>
    <p:sldId id="270" r:id="rId16"/>
    <p:sldId id="288" r:id="rId17"/>
    <p:sldId id="271" r:id="rId18"/>
    <p:sldId id="279" r:id="rId19"/>
    <p:sldId id="28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8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20AA-7E9C-3C41-82BB-0A7E234D8D8B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A388-D43F-C74E-A0D8-75DBC8A8A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102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10</a:t>
            </a:r>
            <a:r>
              <a:rPr lang="en-US" baseline="0" dirty="0" smtClean="0"/>
              <a:t>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or why this method would be useful for</a:t>
            </a:r>
            <a:r>
              <a:rPr lang="en-US" baseline="0" dirty="0" smtClean="0"/>
              <a:t> your struggling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*IES conducted </a:t>
            </a:r>
            <a:r>
              <a:rPr lang="en-US" sz="1200" dirty="0" err="1" smtClean="0"/>
              <a:t>RCTs</a:t>
            </a:r>
            <a:r>
              <a:rPr lang="en-US" sz="1200" baseline="0" dirty="0" smtClean="0"/>
              <a:t> to determine what works/recommendations for assisting students in </a:t>
            </a:r>
            <a:r>
              <a:rPr lang="en-US" sz="1200" baseline="0" dirty="0" smtClean="0"/>
              <a:t>math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DDA0-ABF1-AD42-B063-329A2532DC6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*Candace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even for ELL students – story problems easier than just equations – study by Nathan and colleagues in 2002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*Goldstone &amp; Son 2005 Journal of Learning Sciences Concrete to Abstract more powerful than Abstract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102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 to prior knowledge</a:t>
            </a:r>
            <a:r>
              <a:rPr lang="en-US" baseline="0" dirty="0" smtClean="0"/>
              <a:t> – like Hector Reyes said in the morning panel – his son wanted connections through Elementary-Middle-High… quadratics to area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Example 1: Positives: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x2 + 3x + 2 = (x+2)(x+1)</a:t>
            </a:r>
          </a:p>
          <a:p>
            <a:r>
              <a:rPr lang="en-US" baseline="0" dirty="0" smtClean="0"/>
              <a:t>Example 2: Negatives</a:t>
            </a:r>
          </a:p>
          <a:p>
            <a:r>
              <a:rPr lang="en-US" baseline="0" dirty="0" smtClean="0"/>
              <a:t>	x2 - 5x + 6 = (x-2)(x-3)</a:t>
            </a:r>
          </a:p>
          <a:p>
            <a:r>
              <a:rPr lang="en-US" baseline="0" dirty="0" smtClean="0"/>
              <a:t>	x2-4x+3=(x-3)(x-1)</a:t>
            </a:r>
          </a:p>
          <a:p>
            <a:r>
              <a:rPr lang="en-US" baseline="0" dirty="0" smtClean="0"/>
              <a:t>Example 3: ax2</a:t>
            </a:r>
          </a:p>
          <a:p>
            <a:r>
              <a:rPr lang="en-US" baseline="0" dirty="0" smtClean="0"/>
              <a:t>	4x2 + 6x + 2 = (2x+1)(2x+2)</a:t>
            </a:r>
            <a:endParaRPr lang="en-US" baseline="0" dirty="0" smtClean="0"/>
          </a:p>
          <a:p>
            <a:r>
              <a:rPr lang="en-US" baseline="0" dirty="0" smtClean="0"/>
              <a:t>Example </a:t>
            </a:r>
            <a:r>
              <a:rPr lang="en-US" baseline="0" dirty="0" smtClean="0"/>
              <a:t>4: ax2 with negative</a:t>
            </a:r>
          </a:p>
          <a:p>
            <a:r>
              <a:rPr lang="en-US" baseline="0" dirty="0" smtClean="0"/>
              <a:t>	6x2 - 7x + 2 = (2x-1)(3x-2)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4: </a:t>
            </a:r>
          </a:p>
          <a:p>
            <a:r>
              <a:rPr lang="en-US" baseline="0" dirty="0" smtClean="0"/>
              <a:t>	x2 – 5x – 6 (x-6)(x+1) – Introduce zero pairs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6FEA-07B7-164C-8E47-542D168FD9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x2 + 7x + 10 =(x+5)(x+2)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4x2+4x+1=(2x+1)(2x+1)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*apps</a:t>
            </a:r>
            <a:r>
              <a:rPr lang="en-US" baseline="0" dirty="0" smtClean="0"/>
              <a:t> to do everything – students need a deeper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monitors?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A388-D43F-C74E-A0D8-75DBC8A8A7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548063"/>
            <a:ext cx="9144000" cy="2806700"/>
          </a:xfrm>
          <a:prstGeom prst="rect">
            <a:avLst/>
          </a:prstGeom>
          <a:solidFill>
            <a:srgbClr val="0057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548063"/>
            <a:ext cx="9144000" cy="2806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 l="8379" t="26443" r="6738" b="8813"/>
          <a:stretch>
            <a:fillRect/>
          </a:stretch>
        </p:blipFill>
        <p:spPr bwMode="auto">
          <a:xfrm>
            <a:off x="6924675" y="2103438"/>
            <a:ext cx="2219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6924675" y="2103438"/>
            <a:ext cx="22193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10800000" flipH="1">
            <a:off x="4570413" y="803275"/>
            <a:ext cx="1587" cy="26527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10800000" flipH="1">
            <a:off x="6926263" y="803275"/>
            <a:ext cx="1587" cy="26527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87313"/>
            <a:ext cx="1549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3497263"/>
            <a:ext cx="9144000" cy="1587"/>
          </a:xfrm>
          <a:prstGeom prst="line">
            <a:avLst/>
          </a:prstGeom>
          <a:noFill/>
          <a:ln w="50800">
            <a:solidFill>
              <a:srgbClr val="CCCC9A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7938" y="6400800"/>
            <a:ext cx="9151938" cy="1588"/>
          </a:xfrm>
          <a:prstGeom prst="line">
            <a:avLst/>
          </a:prstGeom>
          <a:noFill/>
          <a:ln w="50800">
            <a:solidFill>
              <a:srgbClr val="0B3D9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/>
          <a:srcRect t="5434" r="23521" b="39673"/>
          <a:stretch>
            <a:fillRect/>
          </a:stretch>
        </p:blipFill>
        <p:spPr bwMode="auto">
          <a:xfrm>
            <a:off x="6946900" y="812800"/>
            <a:ext cx="22336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0" y="771525"/>
            <a:ext cx="9144000" cy="1588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0" y="803275"/>
            <a:ext cx="91440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" name="Picture 17"/>
          <p:cNvPicPr>
            <a:picLocks/>
          </p:cNvPicPr>
          <p:nvPr/>
        </p:nvPicPr>
        <p:blipFill>
          <a:blip r:embed="rId5"/>
          <a:srcRect l="20313" t="16364" r="17969" b="15584"/>
          <a:stretch>
            <a:fillRect/>
          </a:stretch>
        </p:blipFill>
        <p:spPr bwMode="auto">
          <a:xfrm>
            <a:off x="4587875" y="817563"/>
            <a:ext cx="2339975" cy="2636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" name="Picture 18" descr="SMU-panoramicHR"/>
          <p:cNvPicPr>
            <a:picLocks noChangeArrowheads="1"/>
          </p:cNvPicPr>
          <p:nvPr/>
        </p:nvPicPr>
        <p:blipFill>
          <a:blip r:embed="rId6"/>
          <a:srcRect l="10960" t="9778" r="6804" b="8223"/>
          <a:stretch>
            <a:fillRect/>
          </a:stretch>
        </p:blipFill>
        <p:spPr bwMode="auto">
          <a:xfrm>
            <a:off x="-3175" y="817563"/>
            <a:ext cx="4575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685800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0"/>
          </p:nvPr>
        </p:nvSpPr>
        <p:spPr>
          <a:xfrm>
            <a:off x="457200" y="4724400"/>
            <a:ext cx="8229600" cy="1600200"/>
          </a:xfrm>
        </p:spPr>
        <p:txBody>
          <a:bodyPr>
            <a:noAutofit/>
          </a:bodyPr>
          <a:lstStyle>
            <a:lvl1pPr>
              <a:buFontTx/>
              <a:buNone/>
              <a:defRPr sz="2000">
                <a:solidFill>
                  <a:schemeClr val="bg2"/>
                </a:solidFill>
              </a:defRPr>
            </a:lvl1pPr>
            <a:lvl2pPr>
              <a:buFontTx/>
              <a:buNone/>
              <a:defRPr sz="1800">
                <a:solidFill>
                  <a:schemeClr val="bg2"/>
                </a:solidFill>
              </a:defRPr>
            </a:lvl2pPr>
            <a:lvl3pPr>
              <a:buFontTx/>
              <a:buNone/>
              <a:defRPr sz="1600">
                <a:solidFill>
                  <a:schemeClr val="bg2"/>
                </a:solidFill>
              </a:defRPr>
            </a:lvl3pPr>
            <a:lvl4pPr>
              <a:buFontTx/>
              <a:buNone/>
              <a:defRPr sz="1800">
                <a:solidFill>
                  <a:schemeClr val="bg2"/>
                </a:solidFill>
              </a:defRPr>
            </a:lvl4pPr>
            <a:lvl5pPr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4" name="Picture 2"/>
          <p:cNvPicPr>
            <a:picLocks noChangeArrowheads="1"/>
          </p:cNvPicPr>
          <p:nvPr/>
        </p:nvPicPr>
        <p:blipFill>
          <a:blip r:embed="rId2"/>
          <a:srcRect l="8379" t="26443" r="6738" b="8813"/>
          <a:stretch>
            <a:fillRect/>
          </a:stretch>
        </p:blipFill>
        <p:spPr bwMode="auto">
          <a:xfrm>
            <a:off x="6924675" y="2103438"/>
            <a:ext cx="2219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6924675" y="2103438"/>
            <a:ext cx="22193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rot="10800000" flipH="1">
            <a:off x="4570413" y="803275"/>
            <a:ext cx="1587" cy="26527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10800000" flipH="1">
            <a:off x="6926263" y="803275"/>
            <a:ext cx="1587" cy="26527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87313"/>
            <a:ext cx="1549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0" y="3497263"/>
            <a:ext cx="9144000" cy="1587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-7938" y="6400800"/>
            <a:ext cx="9151938" cy="15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4"/>
          <a:srcRect t="5434" r="23521" b="39673"/>
          <a:stretch>
            <a:fillRect/>
          </a:stretch>
        </p:blipFill>
        <p:spPr bwMode="auto">
          <a:xfrm>
            <a:off x="6946900" y="812800"/>
            <a:ext cx="22336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0" y="771525"/>
            <a:ext cx="9144000" cy="15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0" y="803275"/>
            <a:ext cx="91440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6" name="Picture 17"/>
          <p:cNvPicPr>
            <a:picLocks/>
          </p:cNvPicPr>
          <p:nvPr/>
        </p:nvPicPr>
        <p:blipFill>
          <a:blip r:embed="rId5"/>
          <a:srcRect l="20313" t="16364" r="17969" b="15584"/>
          <a:stretch>
            <a:fillRect/>
          </a:stretch>
        </p:blipFill>
        <p:spPr bwMode="auto">
          <a:xfrm>
            <a:off x="4587875" y="817563"/>
            <a:ext cx="2339975" cy="2636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7" name="Picture 18" descr="SMU-panoramicHR"/>
          <p:cNvPicPr>
            <a:picLocks noChangeArrowheads="1"/>
          </p:cNvPicPr>
          <p:nvPr/>
        </p:nvPicPr>
        <p:blipFill>
          <a:blip r:embed="rId6"/>
          <a:srcRect l="10960" t="9778" r="6804" b="8223"/>
          <a:stretch>
            <a:fillRect/>
          </a:stretch>
        </p:blipFill>
        <p:spPr bwMode="auto">
          <a:xfrm>
            <a:off x="-3175" y="817563"/>
            <a:ext cx="4575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64491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29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524000"/>
            <a:ext cx="4229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43076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70347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2291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29125" y="6500813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6CE07E10-5521-BB43-AAF5-9DF4D9C6FD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19600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861060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6106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267200"/>
            <a:ext cx="86106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29125" y="6500813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6CE07E10-5521-BB43-AAF5-9DF4D9C6FD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22401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77800"/>
            <a:ext cx="8610600" cy="668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29125" y="6500813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6CE07E10-5521-BB43-AAF5-9DF4D9C6FD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825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04438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Font typeface="Arial" pitchFamily="34" charset="0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1810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42377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65454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31443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414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6386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6680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7443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38" y="87313"/>
            <a:ext cx="5986462" cy="1157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806B-5FB4-D548-A2BD-FE6CFD9698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2/26/15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07E10-5521-BB43-AAF5-9DF4D9C6FD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6353175"/>
            <a:ext cx="9144000" cy="158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12700" y="1244600"/>
            <a:ext cx="91440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4138" y="87313"/>
            <a:ext cx="1549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72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shivraj@smu.edu" TargetMode="External"/><Relationship Id="rId3" Type="http://schemas.openxmlformats.org/officeDocument/2006/relationships/hyperlink" Target="http://www.smu.edu/r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es.ed.gov/ncee/wwc/publications/practiceguid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57200" y="5130800"/>
            <a:ext cx="8229600" cy="10541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 smtClean="0"/>
              <a:t>Pooja Shivraj, M.S., Ph.D.</a:t>
            </a:r>
          </a:p>
          <a:p>
            <a:pPr>
              <a:lnSpc>
                <a:spcPct val="50000"/>
              </a:lnSpc>
            </a:pPr>
            <a:r>
              <a:rPr lang="en-US" i="1" dirty="0" smtClean="0"/>
              <a:t>Educational Assessment Researcher</a:t>
            </a:r>
          </a:p>
          <a:p>
            <a:pPr>
              <a:lnSpc>
                <a:spcPct val="50000"/>
              </a:lnSpc>
            </a:pPr>
            <a:r>
              <a:rPr lang="en-US" i="1" dirty="0" smtClean="0"/>
              <a:t>Southern Methodist University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975100"/>
            <a:ext cx="8229600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Using real objects and </a:t>
            </a:r>
            <a:r>
              <a:rPr lang="en-US" sz="3000" dirty="0" err="1" smtClean="0"/>
              <a:t>manipulatives</a:t>
            </a:r>
            <a:r>
              <a:rPr lang="en-US" sz="3000" dirty="0" smtClean="0"/>
              <a:t> to solve problems: A focus on factoring quadratics </a:t>
            </a:r>
            <a:endParaRPr lang="en-US" sz="3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929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593"/>
            <a:ext cx="9144000" cy="1157287"/>
          </a:xfrm>
        </p:spPr>
        <p:txBody>
          <a:bodyPr/>
          <a:lstStyle/>
          <a:p>
            <a:pPr algn="ctr"/>
            <a:r>
              <a:rPr lang="en-US" dirty="0" smtClean="0"/>
              <a:t>Multiplying out expressions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5383" y="2653220"/>
            <a:ext cx="1971765" cy="195942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351096" y="3923221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351097" y="4477222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3434" y="26532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6905" y="465458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9370" y="520293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25382" y="2407648"/>
            <a:ext cx="2516052" cy="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5400000">
            <a:off x="4351095" y="1137646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26905" y="1859297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01705" y="2653220"/>
            <a:ext cx="0" cy="306178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46683" y="26532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8297" y="4644872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0762" y="5193222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1597" y="5843826"/>
            <a:ext cx="2202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x </a:t>
            </a:r>
            <a:r>
              <a:rPr lang="en-US" sz="3000" i="1" baseline="30000" dirty="0">
                <a:solidFill>
                  <a:prstClr val="black"/>
                </a:solidFill>
                <a:latin typeface="Apple Chancery"/>
                <a:cs typeface="Apple Chancery"/>
              </a:rPr>
              <a:t>2</a:t>
            </a:r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+ 3x + 2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3667" y="3330254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white"/>
                </a:solidFill>
                <a:latin typeface="Apple Chancery"/>
                <a:cs typeface="Apple Chancery"/>
              </a:rPr>
              <a:t>+ x </a:t>
            </a:r>
            <a:r>
              <a:rPr lang="en-US" sz="3000" i="1" baseline="30000" dirty="0">
                <a:solidFill>
                  <a:prstClr val="white"/>
                </a:solidFill>
                <a:latin typeface="Apple Chancery"/>
                <a:cs typeface="Apple Chancery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3667" y="4561646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5699" y="5146624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x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327648" y="3357232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4715" y="4577136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9530" y="5140976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3667" y="1817363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9530" y="1800860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285952" y="3370221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858" y="4582912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6858" y="5120180"/>
            <a:ext cx="979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3883" y="1428410"/>
            <a:ext cx="2818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+ 2) 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+ 1)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3074" y="1830982"/>
            <a:ext cx="1227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+ 1)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5173" y="3693201"/>
            <a:ext cx="1499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+ 2)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3527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9" grpId="0"/>
      <p:bldP spid="19" grpId="0"/>
      <p:bldP spid="20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2" grpId="1"/>
      <p:bldP spid="38" grpId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883" y="3014133"/>
            <a:ext cx="281892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(</a:t>
            </a:r>
            <a:r>
              <a:rPr lang="en-US" sz="32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2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- 1) (</a:t>
            </a:r>
            <a:r>
              <a:rPr lang="en-US" sz="32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2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+ 2)</a:t>
            </a:r>
          </a:p>
          <a:p>
            <a:endParaRPr lang="en-US" sz="32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16593"/>
            <a:ext cx="9144000" cy="1157287"/>
          </a:xfrm>
        </p:spPr>
        <p:txBody>
          <a:bodyPr/>
          <a:lstStyle/>
          <a:p>
            <a:pPr algn="ctr"/>
            <a:r>
              <a:rPr lang="en-US" dirty="0" smtClean="0"/>
              <a:t>Multiplying out expressions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57287"/>
          </a:xfrm>
        </p:spPr>
        <p:txBody>
          <a:bodyPr/>
          <a:lstStyle/>
          <a:p>
            <a:pPr algn="ctr"/>
            <a:r>
              <a:rPr lang="en-US" sz="3600" dirty="0" smtClean="0"/>
              <a:t>Factoring Quadratics: Example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308019" y="1933203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943018" y="1497774"/>
            <a:ext cx="516128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7233191" y="1741785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179" y="27335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1886" y="2715376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867" y="374172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899" y="2318221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8293" y="3201631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8963" y="4404695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9831" y="3892631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9831" y="2318221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1968" y="5843826"/>
            <a:ext cx="2304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x </a:t>
            </a:r>
            <a:r>
              <a:rPr lang="en-US" sz="3000" i="1" baseline="30000" dirty="0">
                <a:solidFill>
                  <a:prstClr val="black"/>
                </a:solidFill>
                <a:latin typeface="Apple Chancery"/>
                <a:cs typeface="Apple Chancery"/>
              </a:rPr>
              <a:t>2</a:t>
            </a:r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+ 5x + 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6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6149" y="2830285"/>
            <a:ext cx="1971765" cy="195942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415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57287"/>
          </a:xfrm>
        </p:spPr>
        <p:txBody>
          <a:bodyPr/>
          <a:lstStyle/>
          <a:p>
            <a:pPr algn="ctr"/>
            <a:r>
              <a:rPr lang="en-US" sz="3600" dirty="0" smtClean="0"/>
              <a:t>Factoring Quadratics: Example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66149" y="2830285"/>
            <a:ext cx="1971765" cy="195942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7984" y="2830286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379640" y="2830285"/>
            <a:ext cx="516128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6527335" y="2830285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7552" y="2830285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3491863" y="4148489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2854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2840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3488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056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3704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3272" y="4870139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1968" y="5843826"/>
            <a:ext cx="2304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x </a:t>
            </a:r>
            <a:r>
              <a:rPr lang="en-US" sz="3000" i="1" baseline="30000" dirty="0">
                <a:solidFill>
                  <a:prstClr val="black"/>
                </a:solidFill>
                <a:latin typeface="Apple Chancery"/>
                <a:cs typeface="Apple Chancery"/>
              </a:rPr>
              <a:t>2</a:t>
            </a:r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+ 5x + 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6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415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3999" cy="682532"/>
          </a:xfrm>
        </p:spPr>
        <p:txBody>
          <a:bodyPr/>
          <a:lstStyle/>
          <a:p>
            <a:pPr algn="ctr"/>
            <a:r>
              <a:rPr lang="en-US" sz="3600" dirty="0" smtClean="0"/>
              <a:t>Factoring Quadratics: Example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59583" y="2653220"/>
            <a:ext cx="1971765" cy="195942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1920" y="26532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856205" y="2653220"/>
            <a:ext cx="516128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3485296" y="3923221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485297" y="4477222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7634" y="26532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1105" y="465458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3570" y="520293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1920" y="465458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7856" y="520293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0270" y="465458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56206" y="5202936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59582" y="2389505"/>
            <a:ext cx="3612752" cy="1814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5400000">
            <a:off x="3485295" y="1137646"/>
            <a:ext cx="508001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1105" y="1859297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1920" y="1859297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0270" y="1859297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35905" y="2653220"/>
            <a:ext cx="0" cy="306178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80883" y="2653220"/>
            <a:ext cx="508000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2497" y="4644872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4962" y="5193222"/>
            <a:ext cx="512064" cy="5120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4412" y="1235970"/>
            <a:ext cx="3608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        x             + 3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36205" y="4033073"/>
            <a:ext cx="360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      +2         +x</a:t>
            </a:r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1968" y="5843826"/>
            <a:ext cx="2304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x </a:t>
            </a:r>
            <a:r>
              <a:rPr lang="en-US" sz="3000" i="1" baseline="30000" dirty="0">
                <a:solidFill>
                  <a:prstClr val="black"/>
                </a:solidFill>
                <a:latin typeface="Apple Chancery"/>
                <a:cs typeface="Apple Chancery"/>
              </a:rPr>
              <a:t>2</a:t>
            </a:r>
            <a:r>
              <a:rPr lang="en-US" sz="3000" i="1" dirty="0">
                <a:solidFill>
                  <a:prstClr val="black"/>
                </a:solidFill>
                <a:latin typeface="Apple Chancery"/>
                <a:cs typeface="Apple Chancery"/>
              </a:rPr>
              <a:t>+ 5x + 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6</a:t>
            </a:r>
          </a:p>
          <a:p>
            <a:endParaRPr lang="en-US" sz="3000" i="1" baseline="30000" dirty="0">
              <a:solidFill>
                <a:prstClr val="black"/>
              </a:solidFill>
              <a:latin typeface="Apple Chancery"/>
              <a:cs typeface="Apple Chancery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67634" y="5860759"/>
            <a:ext cx="2750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= 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+ 2) (</a:t>
            </a:r>
            <a:r>
              <a:rPr lang="en-US" sz="3000" i="1" dirty="0" err="1" smtClean="0">
                <a:solidFill>
                  <a:prstClr val="black"/>
                </a:solidFill>
                <a:latin typeface="Apple Chancery"/>
                <a:cs typeface="Apple Chancery"/>
              </a:rPr>
              <a:t>x</a:t>
            </a:r>
            <a:r>
              <a:rPr lang="en-US" sz="3000" i="1" dirty="0" smtClean="0">
                <a:solidFill>
                  <a:prstClr val="black"/>
                </a:solidFill>
                <a:latin typeface="Apple Chancery"/>
                <a:cs typeface="Apple Chancery"/>
              </a:rPr>
              <a:t> + 3)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068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58143"/>
            <a:ext cx="8042276" cy="97281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Demonstrations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343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</a:t>
            </a:r>
            <a:r>
              <a:rPr lang="en-US" dirty="0" err="1" smtClean="0"/>
              <a:t>manipulatives</a:t>
            </a:r>
            <a:r>
              <a:rPr lang="en-US" dirty="0" smtClean="0"/>
              <a:t> to visual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The process standards: Students are expected to: “</a:t>
            </a:r>
            <a:r>
              <a:rPr lang="en-US" sz="2200" dirty="0" smtClean="0"/>
              <a:t>select tools, including real objects, </a:t>
            </a:r>
            <a:r>
              <a:rPr lang="en-US" sz="2200" dirty="0" err="1" smtClean="0"/>
              <a:t>manipulatives</a:t>
            </a:r>
            <a:r>
              <a:rPr lang="en-US" sz="2200" dirty="0" smtClean="0"/>
              <a:t>, paper and pencil, and technology as appropriate… to solve problems.” (Texas Education Agency [TEA], 2012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Lack of constant accessibility of concrete </a:t>
            </a:r>
            <a:r>
              <a:rPr lang="en-US" sz="2200" dirty="0" err="1" smtClean="0"/>
              <a:t>manipulatives</a:t>
            </a:r>
            <a:endParaRPr lang="en-US" sz="2200" dirty="0" smtClean="0"/>
          </a:p>
          <a:p>
            <a:r>
              <a:rPr lang="en-US" sz="2200" dirty="0" smtClean="0"/>
              <a:t>Graduated release of concrete </a:t>
            </a:r>
            <a:r>
              <a:rPr lang="en-US" sz="2200" dirty="0" err="1" smtClean="0"/>
              <a:t>manipulatives</a:t>
            </a:r>
            <a:endParaRPr lang="en-US" sz="2200" dirty="0" smtClean="0"/>
          </a:p>
          <a:p>
            <a:r>
              <a:rPr lang="en-US" sz="2200" dirty="0" smtClean="0"/>
              <a:t>Interpretations of different representations of the same concept – i.e., visualizing quadratics as area models</a:t>
            </a:r>
          </a:p>
          <a:p>
            <a:r>
              <a:rPr lang="en-US" sz="2200" dirty="0" smtClean="0"/>
              <a:t>LET’S DO EXAMPLES!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13"/>
            <a:ext cx="9144000" cy="1157287"/>
          </a:xfrm>
        </p:spPr>
        <p:txBody>
          <a:bodyPr/>
          <a:lstStyle/>
          <a:p>
            <a:pPr algn="ctr"/>
            <a:r>
              <a:rPr lang="en-US" sz="3600" dirty="0" smtClean="0"/>
              <a:t>Other Lessons using Algebra Tiles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7"/>
            <a:ext cx="8229600" cy="359241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Expanding or multiplying expressions (e.g., (</a:t>
            </a:r>
            <a:r>
              <a:rPr lang="en-US" sz="26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x</a:t>
            </a:r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 + 1)(x +2))</a:t>
            </a:r>
          </a:p>
          <a:p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Factoring expressions (e.g., 2x – 6 = 2 (</a:t>
            </a:r>
            <a:r>
              <a:rPr lang="en-US" sz="26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x</a:t>
            </a:r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 – 3))</a:t>
            </a:r>
          </a:p>
          <a:p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Solving single-step and multi-step equations (e.g., 2x + 2 = 4)</a:t>
            </a:r>
          </a:p>
          <a:p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Substitutions (e.g., 2x + 2 when </a:t>
            </a:r>
            <a:r>
              <a:rPr lang="en-US" sz="26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x</a:t>
            </a:r>
            <a:r>
              <a:rPr lang="en-US" sz="2600" dirty="0" smtClean="0">
                <a:solidFill>
                  <a:srgbClr val="000000"/>
                </a:solidFill>
                <a:ea typeface="Lucida Grande"/>
                <a:cs typeface="Lucida Grande"/>
              </a:rPr>
              <a:t> = -1)</a:t>
            </a:r>
          </a:p>
          <a:p>
            <a:pPr lvl="1"/>
            <a:endParaRPr lang="en-US" sz="2600" dirty="0" smtClean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8326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CRA to concepts beyond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Learning slopes</a:t>
            </a:r>
          </a:p>
          <a:p>
            <a:r>
              <a:rPr lang="en-US" sz="2600" dirty="0" smtClean="0"/>
              <a:t>Rate </a:t>
            </a:r>
            <a:r>
              <a:rPr lang="en-US" sz="2600" dirty="0" smtClean="0"/>
              <a:t>of change (velocity/drip rate/fill rate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Can </a:t>
            </a:r>
            <a:r>
              <a:rPr lang="en-US" sz="2600" dirty="0" smtClean="0"/>
              <a:t>you brainstorm others?</a:t>
            </a:r>
          </a:p>
          <a:p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867" y="1845732"/>
            <a:ext cx="4521200" cy="41486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Dr. Pooja Shivraj</a:t>
            </a:r>
          </a:p>
          <a:p>
            <a:pPr>
              <a:buNone/>
            </a:pPr>
            <a:r>
              <a:rPr lang="en-US" i="1" dirty="0" smtClean="0"/>
              <a:t>Educational Assessment Researcher</a:t>
            </a:r>
          </a:p>
          <a:p>
            <a:pPr>
              <a:buNone/>
            </a:pPr>
            <a:r>
              <a:rPr lang="en-US" dirty="0" smtClean="0"/>
              <a:t>Research in Mathematics Education </a:t>
            </a:r>
          </a:p>
          <a:p>
            <a:pPr>
              <a:buNone/>
            </a:pPr>
            <a:r>
              <a:rPr lang="en-US" dirty="0" smtClean="0"/>
              <a:t>Southern Methodist University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Email : pshivraj@smu.edu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Phone: (214) 768-7642</a:t>
            </a:r>
          </a:p>
          <a:p>
            <a:pPr>
              <a:buNone/>
            </a:pPr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http://www.smu.edu/rme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mathematical process standards: Why using </a:t>
            </a:r>
            <a:r>
              <a:rPr lang="en-US" dirty="0" err="1" smtClean="0"/>
              <a:t>manipulatives</a:t>
            </a:r>
            <a:r>
              <a:rPr lang="en-US" dirty="0" smtClean="0"/>
              <a:t> to solve mathematical problems is important</a:t>
            </a:r>
          </a:p>
          <a:p>
            <a:r>
              <a:rPr lang="en-US" dirty="0" smtClean="0"/>
              <a:t>An introduction to the CRA method: an instructional strategy incorporating the use of </a:t>
            </a:r>
            <a:r>
              <a:rPr lang="en-US" dirty="0" err="1" smtClean="0"/>
              <a:t>manipulatives</a:t>
            </a:r>
            <a:endParaRPr lang="en-US" dirty="0" smtClean="0"/>
          </a:p>
          <a:p>
            <a:r>
              <a:rPr lang="en-US" dirty="0" smtClean="0"/>
              <a:t>Intertwining the process standards with mathematical content: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manipulatives</a:t>
            </a:r>
            <a:r>
              <a:rPr lang="en-US" dirty="0" smtClean="0"/>
              <a:t> and visual representations to factor </a:t>
            </a:r>
            <a:r>
              <a:rPr lang="en-US" dirty="0" smtClean="0"/>
              <a:t>quadratics</a:t>
            </a:r>
            <a:endParaRPr lang="en-US" dirty="0" smtClean="0"/>
          </a:p>
          <a:p>
            <a:r>
              <a:rPr lang="en-US" dirty="0" smtClean="0"/>
              <a:t>Going </a:t>
            </a:r>
            <a:r>
              <a:rPr lang="en-US" dirty="0" smtClean="0"/>
              <a:t>beyond factoring </a:t>
            </a:r>
            <a:r>
              <a:rPr lang="en-US" dirty="0" smtClean="0"/>
              <a:t>quadratics with the CRA method</a:t>
            </a:r>
          </a:p>
          <a:p>
            <a:r>
              <a:rPr lang="en-US" dirty="0" smtClean="0"/>
              <a:t>A brainstorm session on how you can use this method in your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0862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6" cy="700675"/>
          </a:xfrm>
        </p:spPr>
        <p:txBody>
          <a:bodyPr/>
          <a:lstStyle/>
          <a:p>
            <a:pPr algn="ctr"/>
            <a:r>
              <a:rPr lang="en-US" sz="3400" dirty="0" smtClean="0"/>
              <a:t>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5" y="1396998"/>
            <a:ext cx="8591551" cy="4801315"/>
          </a:xfrm>
        </p:spPr>
        <p:txBody>
          <a:bodyPr wrap="square">
            <a:spAutoFit/>
          </a:bodyPr>
          <a:lstStyle/>
          <a:p>
            <a:r>
              <a:rPr lang="en-US" sz="600" dirty="0" err="1" smtClean="0"/>
              <a:t>Barbe</a:t>
            </a:r>
            <a:r>
              <a:rPr lang="en-US" sz="600" dirty="0" smtClean="0"/>
              <a:t>, W. B., </a:t>
            </a:r>
            <a:r>
              <a:rPr lang="en-US" sz="600" dirty="0" err="1" smtClean="0"/>
              <a:t>Swassing</a:t>
            </a:r>
            <a:r>
              <a:rPr lang="en-US" sz="600" dirty="0" smtClean="0"/>
              <a:t>, R. H., </a:t>
            </a:r>
            <a:r>
              <a:rPr lang="en-US" sz="600" dirty="0" err="1" smtClean="0"/>
              <a:t>Milone</a:t>
            </a:r>
            <a:r>
              <a:rPr lang="en-US" sz="600" dirty="0" smtClean="0"/>
              <a:t>, M. N. (1979). </a:t>
            </a:r>
            <a:r>
              <a:rPr lang="en-US" sz="600" i="1" dirty="0" smtClean="0"/>
              <a:t>Teaching Through Modality Strengths: Concepts and Practices. Columbus, Ohio: </a:t>
            </a:r>
            <a:r>
              <a:rPr lang="en-US" sz="600" i="1" dirty="0" err="1" smtClean="0"/>
              <a:t>Zaner-Blosner</a:t>
            </a:r>
            <a:r>
              <a:rPr lang="en-US" sz="600" i="1" dirty="0" smtClean="0"/>
              <a:t>.</a:t>
            </a:r>
            <a:endParaRPr lang="en-US" sz="600" dirty="0" smtClean="0"/>
          </a:p>
          <a:p>
            <a:r>
              <a:rPr lang="en-US" sz="600" dirty="0" smtClean="0"/>
              <a:t>Butler</a:t>
            </a:r>
            <a:r>
              <a:rPr lang="en-US" sz="600" dirty="0"/>
              <a:t>, F. M., Miller, S. P., </a:t>
            </a:r>
            <a:r>
              <a:rPr lang="en-US" sz="600" dirty="0" err="1"/>
              <a:t>Crehan</a:t>
            </a:r>
            <a:r>
              <a:rPr lang="en-US" sz="600" dirty="0"/>
              <a:t>, K., Babbitt, B., &amp; Pierce, T. (2003). Fraction instruction for students with mathematics disabilities: Comparing two teaching sequences. </a:t>
            </a:r>
            <a:r>
              <a:rPr lang="en-US" sz="600" i="1" dirty="0"/>
              <a:t>Learning Disabilities Research &amp; Practice, 18</a:t>
            </a:r>
            <a:r>
              <a:rPr lang="en-US" sz="600" dirty="0"/>
              <a:t>(2), 99-111.</a:t>
            </a:r>
            <a:r>
              <a:rPr lang="en-US" sz="600" dirty="0" smtClean="0"/>
              <a:t> </a:t>
            </a:r>
          </a:p>
          <a:p>
            <a:r>
              <a:rPr lang="en-US" sz="600" dirty="0" smtClean="0"/>
              <a:t>Fleming, N. D., &amp; Mills, N. D. (1992). Not another inventory, rather a catalyst for reflection. </a:t>
            </a:r>
            <a:r>
              <a:rPr lang="en-US" sz="600" i="1" dirty="0" smtClean="0"/>
              <a:t>To Improve the Academy,</a:t>
            </a:r>
            <a:r>
              <a:rPr lang="en-US" sz="600" dirty="0" smtClean="0"/>
              <a:t> </a:t>
            </a:r>
            <a:r>
              <a:rPr lang="en-US" sz="600" i="1" dirty="0" smtClean="0"/>
              <a:t>11</a:t>
            </a:r>
            <a:r>
              <a:rPr lang="en-US" sz="600" dirty="0" smtClean="0"/>
              <a:t>, 137.</a:t>
            </a:r>
          </a:p>
          <a:p>
            <a:r>
              <a:rPr lang="en-US" sz="600" dirty="0"/>
              <a:t>Flores, M. M. (2009). Teaching subtraction with regrouping to students experiencing difficulty in mathematics. </a:t>
            </a:r>
            <a:r>
              <a:rPr lang="en-US" sz="600" i="1" dirty="0"/>
              <a:t>Preventing School Failure, 53</a:t>
            </a:r>
            <a:r>
              <a:rPr lang="en-US" sz="600" dirty="0"/>
              <a:t>(3), 145-152</a:t>
            </a:r>
            <a:r>
              <a:rPr lang="en-US" sz="600" dirty="0" smtClean="0"/>
              <a:t>.</a:t>
            </a:r>
          </a:p>
          <a:p>
            <a:r>
              <a:rPr lang="en-US" sz="600" dirty="0" err="1" smtClean="0"/>
              <a:t>Gersten</a:t>
            </a:r>
            <a:r>
              <a:rPr lang="en-US" sz="600" dirty="0"/>
              <a:t>, R., Beckmann, S., Clarke, B., </a:t>
            </a:r>
            <a:r>
              <a:rPr lang="en-US" sz="600" dirty="0" err="1"/>
              <a:t>Foegen</a:t>
            </a:r>
            <a:r>
              <a:rPr lang="en-US" sz="600" dirty="0"/>
              <a:t>, A., Marsh, L., Star, J. R., &amp; </a:t>
            </a:r>
            <a:r>
              <a:rPr lang="en-US" sz="600" dirty="0" err="1"/>
              <a:t>Witzel</a:t>
            </a:r>
            <a:r>
              <a:rPr lang="en-US" sz="600" dirty="0"/>
              <a:t>, </a:t>
            </a:r>
            <a:r>
              <a:rPr lang="en-US" sz="600" dirty="0" smtClean="0"/>
              <a:t>B</a:t>
            </a:r>
            <a:r>
              <a:rPr lang="en-US" sz="600" dirty="0"/>
              <a:t>. (2009). </a:t>
            </a:r>
            <a:r>
              <a:rPr lang="en-US" sz="600" i="1" dirty="0"/>
              <a:t>Assisting students struggling with mathematics: Response to Intervention (</a:t>
            </a:r>
            <a:r>
              <a:rPr lang="en-US" sz="600" i="1" dirty="0" err="1"/>
              <a:t>RtI</a:t>
            </a:r>
            <a:r>
              <a:rPr lang="en-US" sz="600" i="1" dirty="0"/>
              <a:t>) for elementary and middle schools</a:t>
            </a:r>
            <a:r>
              <a:rPr lang="en-US" sz="600" dirty="0"/>
              <a:t> (NCEE 2009-4060). Washington, DC: </a:t>
            </a:r>
            <a:r>
              <a:rPr lang="en-US" sz="600" dirty="0" smtClean="0"/>
              <a:t>National </a:t>
            </a:r>
            <a:r>
              <a:rPr lang="en-US" sz="600" dirty="0"/>
              <a:t>Center for Education Evaluation and Regional Assistance, Institute of </a:t>
            </a:r>
            <a:r>
              <a:rPr lang="en-US" sz="600" dirty="0" smtClean="0"/>
              <a:t>Education </a:t>
            </a:r>
            <a:r>
              <a:rPr lang="en-US" sz="600" dirty="0"/>
              <a:t>Sciences, U.S. Department of Education. Retrieved from </a:t>
            </a:r>
            <a:r>
              <a:rPr lang="en-US" sz="600" dirty="0">
                <a:hlinkClick r:id="rId3"/>
              </a:rPr>
              <a:t>http://</a:t>
            </a:r>
            <a:r>
              <a:rPr lang="en-US" sz="600" dirty="0" smtClean="0">
                <a:hlinkClick r:id="rId3"/>
              </a:rPr>
              <a:t>ies.ed.gov</a:t>
            </a:r>
            <a:r>
              <a:rPr lang="en-US" sz="600" dirty="0">
                <a:hlinkClick r:id="rId3"/>
              </a:rPr>
              <a:t>/ncee/</a:t>
            </a:r>
            <a:r>
              <a:rPr lang="en-US" sz="600" dirty="0" smtClean="0">
                <a:hlinkClick r:id="rId3"/>
              </a:rPr>
              <a:t>wwc</a:t>
            </a:r>
            <a:r>
              <a:rPr lang="en-US" sz="600" dirty="0">
                <a:hlinkClick r:id="rId3"/>
              </a:rPr>
              <a:t>/</a:t>
            </a:r>
            <a:r>
              <a:rPr lang="en-US" sz="600" dirty="0" smtClean="0">
                <a:hlinkClick r:id="rId3"/>
              </a:rPr>
              <a:t>publications</a:t>
            </a:r>
            <a:r>
              <a:rPr lang="en-US" sz="600" dirty="0">
                <a:hlinkClick r:id="rId3"/>
              </a:rPr>
              <a:t>/</a:t>
            </a:r>
            <a:r>
              <a:rPr lang="en-US" sz="600" dirty="0" smtClean="0">
                <a:hlinkClick r:id="rId3"/>
              </a:rPr>
              <a:t>practiceguides/</a:t>
            </a:r>
            <a:endParaRPr lang="en-US" sz="600" dirty="0" smtClean="0"/>
          </a:p>
          <a:p>
            <a:r>
              <a:rPr lang="en-US" sz="600" dirty="0" smtClean="0"/>
              <a:t>James, W.; Gardner, D. (1995). Learning styles: Implications for distance learning. </a:t>
            </a:r>
            <a:r>
              <a:rPr lang="en-US" sz="600" i="1" dirty="0" smtClean="0"/>
              <a:t>New Directions for Adult and Continuing Education, 67</a:t>
            </a:r>
            <a:r>
              <a:rPr lang="en-US" sz="600" dirty="0" smtClean="0"/>
              <a:t>, 19-32. </a:t>
            </a:r>
          </a:p>
          <a:p>
            <a:r>
              <a:rPr lang="en-US" sz="600" dirty="0" smtClean="0"/>
              <a:t>Kolb, D. (1984). </a:t>
            </a:r>
            <a:r>
              <a:rPr lang="en-US" sz="600" i="1" dirty="0" smtClean="0"/>
              <a:t>Experiential learning: Experience as the source of learning and development. </a:t>
            </a:r>
            <a:r>
              <a:rPr lang="en-US" sz="600" dirty="0" smtClean="0"/>
              <a:t>Englewood Cliffs, NJ: Prentice-Hall.</a:t>
            </a:r>
          </a:p>
          <a:p>
            <a:r>
              <a:rPr lang="en-US" sz="600" dirty="0" err="1" smtClean="0"/>
              <a:t>Maccini</a:t>
            </a:r>
            <a:r>
              <a:rPr lang="en-US" sz="600" dirty="0"/>
              <a:t>, P., &amp; Hughes, C. A. (2000). Effects of a problem-solving strategy on the introductory algebra performance of secondary students with learning disabilities. </a:t>
            </a:r>
            <a:r>
              <a:rPr lang="en-US" sz="600" i="1" dirty="0"/>
              <a:t>Learning Disabilities Research &amp; Practice, 15</a:t>
            </a:r>
            <a:r>
              <a:rPr lang="en-US" sz="600" dirty="0"/>
              <a:t>(1), 10-21.</a:t>
            </a:r>
          </a:p>
          <a:p>
            <a:r>
              <a:rPr lang="en-US" sz="600" dirty="0" err="1"/>
              <a:t>Maccini</a:t>
            </a:r>
            <a:r>
              <a:rPr lang="en-US" sz="600" dirty="0"/>
              <a:t>, P., &amp; </a:t>
            </a:r>
            <a:r>
              <a:rPr lang="en-US" sz="600" dirty="0" err="1"/>
              <a:t>Ruhl</a:t>
            </a:r>
            <a:r>
              <a:rPr lang="en-US" sz="600" dirty="0"/>
              <a:t>, K. L. (2000). Effects of a graduated instructional sequence on the algebraic subtraction of integers by secondary students with learning disabilities. </a:t>
            </a:r>
            <a:r>
              <a:rPr lang="en-US" sz="600" i="1" dirty="0"/>
              <a:t>Education and Treatment of Children,23</a:t>
            </a:r>
            <a:r>
              <a:rPr lang="en-US" sz="600" dirty="0"/>
              <a:t>(4), 465-489.</a:t>
            </a:r>
          </a:p>
          <a:p>
            <a:r>
              <a:rPr lang="en-US" sz="600" dirty="0"/>
              <a:t>Miller, S. P., &amp; Hudson, P. J. (2006). Helping students with disabilities understand what mathematics means. </a:t>
            </a:r>
            <a:r>
              <a:rPr lang="en-US" sz="600" i="1" dirty="0"/>
              <a:t>TEACHING Exceptional Children, 39</a:t>
            </a:r>
            <a:r>
              <a:rPr lang="en-US" sz="600" dirty="0"/>
              <a:t>(1),28-35</a:t>
            </a:r>
            <a:r>
              <a:rPr lang="en-US" sz="600" dirty="0" smtClean="0"/>
              <a:t>.</a:t>
            </a:r>
          </a:p>
          <a:p>
            <a:r>
              <a:rPr lang="en-US" sz="600" dirty="0" smtClean="0"/>
              <a:t>National </a:t>
            </a:r>
            <a:r>
              <a:rPr lang="en-US" sz="600" dirty="0"/>
              <a:t>Council of Teachers of Mathematics. (2000). </a:t>
            </a:r>
            <a:r>
              <a:rPr lang="en-US" sz="600" i="1" dirty="0"/>
              <a:t>Principles and standards for school mathematics. </a:t>
            </a:r>
            <a:r>
              <a:rPr lang="en-US" sz="600" dirty="0"/>
              <a:t>Reston, VA: Author</a:t>
            </a:r>
            <a:r>
              <a:rPr lang="en-US" sz="600" dirty="0" smtClean="0"/>
              <a:t>.</a:t>
            </a:r>
          </a:p>
          <a:p>
            <a:r>
              <a:rPr lang="en-US" sz="600" dirty="0" err="1" smtClean="0"/>
              <a:t>Rittle</a:t>
            </a:r>
            <a:r>
              <a:rPr lang="en-US" sz="600" dirty="0" smtClean="0"/>
              <a:t>-Johnson, B., &amp; Star, J. R. (2009). Compared with what? The effects of different comparisons on conceptual knowledge and procedural flexibility for equation solving. </a:t>
            </a:r>
            <a:r>
              <a:rPr lang="en-US" sz="600" i="1" dirty="0" smtClean="0"/>
              <a:t>Journal of Educational Psychology, 101</a:t>
            </a:r>
            <a:r>
              <a:rPr lang="en-US" sz="600" dirty="0" smtClean="0"/>
              <a:t>(3), 529.</a:t>
            </a:r>
          </a:p>
          <a:p>
            <a:r>
              <a:rPr lang="en-US" sz="600" dirty="0" err="1"/>
              <a:t>Scheuermann</a:t>
            </a:r>
            <a:r>
              <a:rPr lang="en-US" sz="600" dirty="0"/>
              <a:t>, A. M., Deshler, D. D., &amp; </a:t>
            </a:r>
            <a:r>
              <a:rPr lang="en-US" sz="600" dirty="0" err="1"/>
              <a:t>Schumaker</a:t>
            </a:r>
            <a:r>
              <a:rPr lang="en-US" sz="600" dirty="0"/>
              <a:t>, J. B. (2009). The effects of the explicit inquiry routine on the performance of students with learning disabilities on one-variable equations. </a:t>
            </a:r>
            <a:r>
              <a:rPr lang="en-US" sz="600" i="1" dirty="0"/>
              <a:t>Learning Disability Quarterly, 32</a:t>
            </a:r>
            <a:r>
              <a:rPr lang="en-US" sz="600" dirty="0"/>
              <a:t>(2), 103-120</a:t>
            </a:r>
            <a:r>
              <a:rPr lang="en-US" sz="600" dirty="0" smtClean="0"/>
              <a:t>.</a:t>
            </a:r>
          </a:p>
          <a:p>
            <a:r>
              <a:rPr lang="en-US" sz="600" dirty="0" err="1"/>
              <a:t>Witzel</a:t>
            </a:r>
            <a:r>
              <a:rPr lang="en-US" sz="600" dirty="0"/>
              <a:t>, B. S., Mercer, C. D., &amp; Miller, M. D. (2003). Teaching algebra to students with learning difficulties: An investigation of an explicit instruction model. </a:t>
            </a:r>
            <a:r>
              <a:rPr lang="en-US" sz="600" i="1" dirty="0"/>
              <a:t>Learning Disabilities Research and Practice</a:t>
            </a:r>
            <a:r>
              <a:rPr lang="en-US" sz="600" dirty="0"/>
              <a:t>, </a:t>
            </a:r>
            <a:r>
              <a:rPr lang="en-US" sz="600" i="1" dirty="0"/>
              <a:t>18</a:t>
            </a:r>
            <a:r>
              <a:rPr lang="en-US" sz="600" dirty="0"/>
              <a:t>(2), 121-131.</a:t>
            </a:r>
          </a:p>
          <a:p>
            <a:r>
              <a:rPr lang="en-US" sz="600" dirty="0" err="1"/>
              <a:t>Witzel</a:t>
            </a:r>
            <a:r>
              <a:rPr lang="en-US" sz="600" dirty="0"/>
              <a:t>, B. S. (2005). Using CRA to teach algebra to students with math difficulties in inclusive settings. </a:t>
            </a:r>
            <a:r>
              <a:rPr lang="en-US" sz="600" i="1" dirty="0"/>
              <a:t>Learning Disabilities: A Contemporary Journal, 3</a:t>
            </a:r>
            <a:r>
              <a:rPr lang="en-US" sz="600" dirty="0"/>
              <a:t>(2), 49-60</a:t>
            </a:r>
            <a:r>
              <a:rPr lang="en-US" sz="600" dirty="0" smtClean="0"/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7954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38" y="87313"/>
            <a:ext cx="7053262" cy="1157287"/>
          </a:xfrm>
        </p:spPr>
        <p:txBody>
          <a:bodyPr/>
          <a:lstStyle/>
          <a:p>
            <a:r>
              <a:rPr lang="en-US" dirty="0" smtClean="0"/>
              <a:t>The mathematical process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standards describe </a:t>
            </a:r>
            <a:r>
              <a:rPr lang="en-US" i="1" dirty="0" smtClean="0"/>
              <a:t>ways </a:t>
            </a:r>
            <a:r>
              <a:rPr lang="en-US" dirty="0" smtClean="0"/>
              <a:t>in which students are expected to engage in the content; integrated at every grade level and in every course.</a:t>
            </a:r>
          </a:p>
          <a:p>
            <a:r>
              <a:rPr lang="en-US" dirty="0" smtClean="0"/>
              <a:t>There lies an expectation within the Texas</a:t>
            </a:r>
            <a:r>
              <a:rPr lang="en-US" dirty="0" smtClean="0"/>
              <a:t> Essential Knowledge </a:t>
            </a:r>
            <a:r>
              <a:rPr lang="en-US" dirty="0" smtClean="0"/>
              <a:t>and</a:t>
            </a:r>
            <a:r>
              <a:rPr lang="en-US" dirty="0" smtClean="0"/>
              <a:t> Skills </a:t>
            </a:r>
            <a:r>
              <a:rPr lang="en-US" dirty="0" smtClean="0"/>
              <a:t>for</a:t>
            </a:r>
            <a:r>
              <a:rPr lang="en-US" dirty="0" smtClean="0"/>
              <a:t> Mathematics </a:t>
            </a:r>
            <a:r>
              <a:rPr lang="en-US" dirty="0" smtClean="0"/>
              <a:t>(TEKS-M) </a:t>
            </a:r>
            <a:r>
              <a:rPr lang="en-US" dirty="0" smtClean="0"/>
              <a:t>that students will “select tools, including </a:t>
            </a:r>
            <a:r>
              <a:rPr lang="en-US" dirty="0" smtClean="0"/>
              <a:t>real objects, </a:t>
            </a:r>
            <a:r>
              <a:rPr lang="en-US" dirty="0" err="1" smtClean="0"/>
              <a:t>manipulatives</a:t>
            </a:r>
            <a:r>
              <a:rPr lang="en-US" dirty="0" smtClean="0"/>
              <a:t>, paper and pencil, and technology as appropriate… to </a:t>
            </a:r>
            <a:r>
              <a:rPr lang="en-US" dirty="0" smtClean="0"/>
              <a:t>solve problems.” </a:t>
            </a:r>
            <a:r>
              <a:rPr lang="en-US" dirty="0"/>
              <a:t>(Texas Education Agency [TEA], 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process standards also indicate </a:t>
            </a:r>
            <a:r>
              <a:rPr lang="en-US" dirty="0" smtClean="0"/>
              <a:t>that students are expected to </a:t>
            </a:r>
            <a:r>
              <a:rPr lang="en-US" dirty="0" smtClean="0"/>
              <a:t>“</a:t>
            </a:r>
            <a:r>
              <a:rPr lang="en-US" dirty="0" smtClean="0"/>
              <a:t>…communicate </a:t>
            </a:r>
            <a:r>
              <a:rPr lang="en-US" dirty="0" smtClean="0"/>
              <a:t>mathematical ideas…using multiple representations…” (TEA, </a:t>
            </a:r>
            <a:r>
              <a:rPr lang="en-US" dirty="0"/>
              <a:t>2012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5188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using </a:t>
            </a:r>
            <a:r>
              <a:rPr lang="en-US" dirty="0" err="1" smtClean="0"/>
              <a:t>manipulatives</a:t>
            </a:r>
            <a:r>
              <a:rPr lang="en-US" dirty="0" smtClean="0"/>
              <a:t> to solve mathematical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798"/>
            <a:ext cx="8229600" cy="4174067"/>
          </a:xfrm>
        </p:spPr>
        <p:txBody>
          <a:bodyPr>
            <a:normAutofit/>
          </a:bodyPr>
          <a:lstStyle/>
          <a:p>
            <a:r>
              <a:rPr lang="en-US" dirty="0" smtClean="0"/>
              <a:t>Stress on using </a:t>
            </a:r>
            <a:r>
              <a:rPr lang="en-US" dirty="0" err="1" smtClean="0"/>
              <a:t>manipulatives</a:t>
            </a:r>
            <a:r>
              <a:rPr lang="en-US" dirty="0" smtClean="0"/>
              <a:t> in process standards is based on research that demonstrates that using concrete objects to teach abstract concepts can help reinforce students’ understanding of those mathematical concepts</a:t>
            </a:r>
          </a:p>
          <a:p>
            <a:r>
              <a:rPr lang="en-US" dirty="0" smtClean="0"/>
              <a:t>A research-based instructional </a:t>
            </a:r>
            <a:r>
              <a:rPr lang="en-US" dirty="0" smtClean="0"/>
              <a:t>strategy that can be </a:t>
            </a:r>
            <a:r>
              <a:rPr lang="en-US" dirty="0" smtClean="0"/>
              <a:t>used to help students grasp and strengthen their understanding of abstract concepts is called the CRA method</a:t>
            </a:r>
          </a:p>
          <a:p>
            <a:r>
              <a:rPr lang="en-US" dirty="0" smtClean="0"/>
              <a:t>Concrete-Representation-Abstract (CRA) – graduated instructional sequence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73911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(Butler, et al., 2003; Flores, 2009; </a:t>
            </a:r>
            <a:r>
              <a:rPr lang="en-US" sz="1400" dirty="0" err="1" smtClean="0">
                <a:solidFill>
                  <a:schemeClr val="bg1"/>
                </a:solidFill>
              </a:rPr>
              <a:t>Gersten</a:t>
            </a:r>
            <a:r>
              <a:rPr lang="en-US" sz="1400" dirty="0" smtClean="0">
                <a:solidFill>
                  <a:schemeClr val="bg1"/>
                </a:solidFill>
              </a:rPr>
              <a:t> et al., 2009; </a:t>
            </a:r>
            <a:r>
              <a:rPr lang="en-US" sz="1400" dirty="0" err="1" smtClean="0">
                <a:solidFill>
                  <a:schemeClr val="bg1"/>
                </a:solidFill>
              </a:rPr>
              <a:t>Maccini</a:t>
            </a:r>
            <a:r>
              <a:rPr lang="en-US" sz="1400" dirty="0" smtClean="0">
                <a:solidFill>
                  <a:schemeClr val="bg1"/>
                </a:solidFill>
              </a:rPr>
              <a:t> &amp; Hughes, 2000; </a:t>
            </a:r>
            <a:r>
              <a:rPr lang="en-US" sz="1400" dirty="0" err="1" smtClean="0">
                <a:solidFill>
                  <a:schemeClr val="bg1"/>
                </a:solidFill>
              </a:rPr>
              <a:t>Maccini</a:t>
            </a:r>
            <a:r>
              <a:rPr lang="en-US" sz="1400" dirty="0" smtClean="0">
                <a:solidFill>
                  <a:schemeClr val="bg1"/>
                </a:solidFill>
              </a:rPr>
              <a:t> &amp; </a:t>
            </a:r>
            <a:r>
              <a:rPr lang="en-US" sz="1400" dirty="0" err="1" smtClean="0">
                <a:solidFill>
                  <a:schemeClr val="bg1"/>
                </a:solidFill>
              </a:rPr>
              <a:t>Ruhl</a:t>
            </a:r>
            <a:r>
              <a:rPr lang="en-US" sz="1400" dirty="0" smtClean="0">
                <a:solidFill>
                  <a:schemeClr val="bg1"/>
                </a:solidFill>
              </a:rPr>
              <a:t>, 2000; Miller &amp; Hudson, 2006; </a:t>
            </a:r>
            <a:r>
              <a:rPr lang="en-US" sz="1400" dirty="0" err="1" smtClean="0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et al., 2009; </a:t>
            </a:r>
            <a:r>
              <a:rPr lang="en-US" sz="1400" dirty="0" err="1" smtClean="0">
                <a:solidFill>
                  <a:schemeClr val="bg1"/>
                </a:solidFill>
              </a:rPr>
              <a:t>Witzel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et al., 2003; </a:t>
            </a:r>
            <a:r>
              <a:rPr lang="en-US" sz="1400" dirty="0" err="1" smtClean="0">
                <a:solidFill>
                  <a:schemeClr val="bg1"/>
                </a:solidFill>
              </a:rPr>
              <a:t>Witzel</a:t>
            </a:r>
            <a:r>
              <a:rPr lang="en-US" sz="1400" dirty="0" smtClean="0">
                <a:solidFill>
                  <a:schemeClr val="bg1"/>
                </a:solidFill>
              </a:rPr>
              <a:t>, 2005)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0454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3009900" y="3781117"/>
            <a:ext cx="2895600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prstClr val="black"/>
              </a:solidFill>
              <a:latin typeface="Arial"/>
            </a:endParaRPr>
          </a:p>
          <a:p>
            <a:endParaRPr lang="en-US" sz="2600" b="1" dirty="0">
              <a:solidFill>
                <a:prstClr val="black"/>
              </a:solidFill>
              <a:latin typeface="Arial"/>
            </a:endParaRPr>
          </a:p>
          <a:p>
            <a:endParaRPr lang="en-US" sz="2600" b="1" dirty="0" smtClean="0">
              <a:solidFill>
                <a:prstClr val="black"/>
              </a:solidFill>
              <a:latin typeface="Arial"/>
            </a:endParaRPr>
          </a:p>
          <a:p>
            <a:endParaRPr lang="en-US" sz="2600" b="1" dirty="0">
              <a:solidFill>
                <a:prstClr val="black"/>
              </a:solidFill>
              <a:latin typeface="Arial"/>
            </a:endParaRPr>
          </a:p>
          <a:p>
            <a:endParaRPr lang="en-US" sz="2600" b="1" dirty="0" smtClean="0">
              <a:solidFill>
                <a:prstClr val="black"/>
              </a:solidFill>
              <a:latin typeface="Arial"/>
            </a:endParaRPr>
          </a:p>
          <a:p>
            <a:endParaRPr lang="en-US" sz="26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9400" y="3808105"/>
            <a:ext cx="2514600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prstClr val="black"/>
              </a:solidFill>
              <a:latin typeface="Arial"/>
            </a:endParaRPr>
          </a:p>
          <a:p>
            <a:endParaRPr lang="en-US" sz="2600" dirty="0">
              <a:solidFill>
                <a:prstClr val="black"/>
              </a:solidFill>
              <a:latin typeface="Arial"/>
            </a:endParaRPr>
          </a:p>
          <a:p>
            <a:endParaRPr lang="en-US" sz="2600" dirty="0" smtClean="0">
              <a:solidFill>
                <a:prstClr val="black"/>
              </a:solidFill>
              <a:latin typeface="Arial"/>
            </a:endParaRPr>
          </a:p>
          <a:p>
            <a:endParaRPr lang="en-US" sz="2600" dirty="0">
              <a:solidFill>
                <a:prstClr val="black"/>
              </a:solidFill>
              <a:latin typeface="Arial"/>
            </a:endParaRPr>
          </a:p>
          <a:p>
            <a:endParaRPr lang="en-US" sz="2600" dirty="0" smtClean="0">
              <a:solidFill>
                <a:prstClr val="black"/>
              </a:solidFill>
              <a:latin typeface="Arial"/>
            </a:endParaRPr>
          </a:p>
          <a:p>
            <a:endParaRPr lang="en-US" sz="2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13"/>
            <a:ext cx="9144000" cy="1157287"/>
          </a:xfrm>
        </p:spPr>
        <p:txBody>
          <a:bodyPr/>
          <a:lstStyle/>
          <a:p>
            <a:pPr algn="ctr"/>
            <a:r>
              <a:rPr lang="en-US" sz="4000" dirty="0" smtClean="0"/>
              <a:t>The CRA method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1367283"/>
            <a:ext cx="25146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Arial"/>
              </a:rPr>
              <a:t>Concrete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Using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manipulatives or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models</a:t>
            </a:r>
          </a:p>
          <a:p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Learning by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doing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900" y="1367283"/>
            <a:ext cx="28956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Arial"/>
              </a:rPr>
              <a:t>Representation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Using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visual representations like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pictures/graphs</a:t>
            </a:r>
          </a:p>
          <a:p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Learning by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visualizing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0" y="1367283"/>
            <a:ext cx="27432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Arial"/>
              </a:rPr>
              <a:t>Abstract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Using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abstract mathematical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notation</a:t>
            </a:r>
          </a:p>
          <a:p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Learning by 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translating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2165350" y="3519031"/>
            <a:ext cx="1257300" cy="584200"/>
          </a:xfrm>
          <a:prstGeom prst="curved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5505450" y="3519031"/>
            <a:ext cx="1257300" cy="584200"/>
          </a:xfrm>
          <a:prstGeom prst="curved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500" y="6373911"/>
            <a:ext cx="196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Gersten</a:t>
            </a:r>
            <a:r>
              <a:rPr lang="en-US" sz="1400" dirty="0" smtClean="0">
                <a:solidFill>
                  <a:schemeClr val="bg1"/>
                </a:solidFill>
              </a:rPr>
              <a:t> et al., 2009)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4100" y="3799888"/>
            <a:ext cx="2743200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600" b="1" dirty="0">
              <a:solidFill>
                <a:prstClr val="black"/>
              </a:solidFill>
              <a:latin typeface="Arial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Arial"/>
              </a:rPr>
              <a:t>            1  4</a:t>
            </a:r>
          </a:p>
          <a:p>
            <a:r>
              <a:rPr lang="en-US" sz="2600" b="1" dirty="0">
                <a:solidFill>
                  <a:prstClr val="black"/>
                </a:solidFill>
                <a:latin typeface="Arial"/>
              </a:rPr>
              <a:t>        -       2</a:t>
            </a:r>
          </a:p>
          <a:p>
            <a:r>
              <a:rPr lang="en-US" sz="2600" b="1" dirty="0">
                <a:solidFill>
                  <a:prstClr val="black"/>
                </a:solidFill>
                <a:latin typeface="Arial"/>
              </a:rPr>
              <a:t>        -----------</a:t>
            </a:r>
          </a:p>
          <a:p>
            <a:r>
              <a:rPr lang="en-US" sz="2600" b="1" dirty="0">
                <a:solidFill>
                  <a:prstClr val="black"/>
                </a:solidFill>
                <a:latin typeface="Arial"/>
              </a:rPr>
              <a:t>            1  </a:t>
            </a:r>
            <a:r>
              <a:rPr lang="en-US" sz="2600" b="1" dirty="0" smtClean="0">
                <a:solidFill>
                  <a:prstClr val="black"/>
                </a:solidFill>
                <a:latin typeface="Arial"/>
              </a:rPr>
              <a:t>2</a:t>
            </a:r>
          </a:p>
          <a:p>
            <a:endParaRPr lang="en-US" sz="2600" b="1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100" y="4949824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8100" y="5027612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29000" y="38862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41148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43434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0" y="4572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4800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000" y="50292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52578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54864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5715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9000" y="5943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0" y="4038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0" y="4572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0" y="51054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0" y="56388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5400" y="38862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41148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5400" y="43434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4572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4800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05400" y="50292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05400" y="52578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54864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05400" y="5715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05400" y="5943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4038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10200" y="45720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406900" y="4948236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06900" y="5026024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695700" y="50673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95700" y="45339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be 51"/>
          <p:cNvSpPr/>
          <p:nvPr/>
        </p:nvSpPr>
        <p:spPr>
          <a:xfrm>
            <a:off x="469900" y="38862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469900" y="41148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469900" y="4343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Cube 54"/>
          <p:cNvSpPr/>
          <p:nvPr/>
        </p:nvSpPr>
        <p:spPr>
          <a:xfrm>
            <a:off x="469900" y="4572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Cube 55"/>
          <p:cNvSpPr/>
          <p:nvPr/>
        </p:nvSpPr>
        <p:spPr>
          <a:xfrm>
            <a:off x="469900" y="48006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Cube 56"/>
          <p:cNvSpPr/>
          <p:nvPr/>
        </p:nvSpPr>
        <p:spPr>
          <a:xfrm>
            <a:off x="469900" y="50292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Cube 57"/>
          <p:cNvSpPr/>
          <p:nvPr/>
        </p:nvSpPr>
        <p:spPr>
          <a:xfrm>
            <a:off x="469900" y="52578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469900" y="5486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469900" y="5715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Cube 60"/>
          <p:cNvSpPr/>
          <p:nvPr/>
        </p:nvSpPr>
        <p:spPr>
          <a:xfrm>
            <a:off x="469900" y="59436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Cube 61"/>
          <p:cNvSpPr/>
          <p:nvPr/>
        </p:nvSpPr>
        <p:spPr>
          <a:xfrm>
            <a:off x="774700" y="40386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Cube 62"/>
          <p:cNvSpPr/>
          <p:nvPr/>
        </p:nvSpPr>
        <p:spPr>
          <a:xfrm>
            <a:off x="774700" y="4572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Cube 63"/>
          <p:cNvSpPr/>
          <p:nvPr/>
        </p:nvSpPr>
        <p:spPr>
          <a:xfrm>
            <a:off x="774700" y="5105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Cube 64"/>
          <p:cNvSpPr/>
          <p:nvPr/>
        </p:nvSpPr>
        <p:spPr>
          <a:xfrm>
            <a:off x="774700" y="56388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Cube 67"/>
          <p:cNvSpPr/>
          <p:nvPr/>
        </p:nvSpPr>
        <p:spPr>
          <a:xfrm>
            <a:off x="1943100" y="38862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1943100" y="41148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1943100" y="4343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1943100" y="4572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1943100" y="48006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1943100" y="50292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1943100" y="52578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1943100" y="5486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1943100" y="5715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7" name="Cube 76"/>
          <p:cNvSpPr/>
          <p:nvPr/>
        </p:nvSpPr>
        <p:spPr>
          <a:xfrm>
            <a:off x="1943100" y="59436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Cube 77"/>
          <p:cNvSpPr/>
          <p:nvPr/>
        </p:nvSpPr>
        <p:spPr>
          <a:xfrm>
            <a:off x="2247900" y="45720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Cube 78"/>
          <p:cNvSpPr/>
          <p:nvPr/>
        </p:nvSpPr>
        <p:spPr>
          <a:xfrm>
            <a:off x="2247900" y="5105400"/>
            <a:ext cx="228600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736600" y="50673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36600" y="45339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rved Up Arrow 86"/>
          <p:cNvSpPr/>
          <p:nvPr/>
        </p:nvSpPr>
        <p:spPr>
          <a:xfrm>
            <a:off x="2317750" y="6172200"/>
            <a:ext cx="1257300" cy="584200"/>
          </a:xfrm>
          <a:prstGeom prst="curved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Curved Up Arrow 87"/>
          <p:cNvSpPr/>
          <p:nvPr/>
        </p:nvSpPr>
        <p:spPr>
          <a:xfrm>
            <a:off x="5651500" y="6210300"/>
            <a:ext cx="1257300" cy="471388"/>
          </a:xfrm>
          <a:prstGeom prst="curved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1627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444"/>
            <a:ext cx="9143999" cy="13369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CRA method for struggling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54203"/>
            <a:ext cx="8042276" cy="4343400"/>
          </a:xfrm>
        </p:spPr>
        <p:txBody>
          <a:bodyPr>
            <a:noAutofit/>
          </a:bodyPr>
          <a:lstStyle/>
          <a:p>
            <a:r>
              <a:rPr lang="en-US" sz="2600" dirty="0"/>
              <a:t>NCTM (2000) states that students are required to master skills and meet standards at every grade level, regardless of whether they have a learning disability  </a:t>
            </a:r>
          </a:p>
          <a:p>
            <a:r>
              <a:rPr lang="en-US" sz="2600" dirty="0" smtClean="0"/>
              <a:t>Struggling students need </a:t>
            </a:r>
            <a:r>
              <a:rPr lang="en-US" sz="2600" dirty="0"/>
              <a:t>enhanced strategies so they can perform at the same level as their peers</a:t>
            </a:r>
          </a:p>
          <a:p>
            <a:r>
              <a:rPr lang="en-US" sz="2600" dirty="0"/>
              <a:t>Use of the CRA strategy </a:t>
            </a:r>
            <a:r>
              <a:rPr lang="en-US" sz="2600" dirty="0" smtClean="0"/>
              <a:t>can help bridge the gap between struggling and non-struggling students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73911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(Butler, et al., 2003; Flores, 2009; </a:t>
            </a:r>
            <a:r>
              <a:rPr lang="en-US" sz="1400" dirty="0" err="1" smtClean="0">
                <a:solidFill>
                  <a:schemeClr val="bg1"/>
                </a:solidFill>
              </a:rPr>
              <a:t>Gersten</a:t>
            </a:r>
            <a:r>
              <a:rPr lang="en-US" sz="1400" dirty="0" smtClean="0">
                <a:solidFill>
                  <a:schemeClr val="bg1"/>
                </a:solidFill>
              </a:rPr>
              <a:t> et al., 2009; </a:t>
            </a:r>
            <a:r>
              <a:rPr lang="en-US" sz="1400" dirty="0" err="1" smtClean="0">
                <a:solidFill>
                  <a:schemeClr val="bg1"/>
                </a:solidFill>
              </a:rPr>
              <a:t>Maccini</a:t>
            </a:r>
            <a:r>
              <a:rPr lang="en-US" sz="1400" dirty="0" smtClean="0">
                <a:solidFill>
                  <a:schemeClr val="bg1"/>
                </a:solidFill>
              </a:rPr>
              <a:t> &amp; Hughes, 2000; </a:t>
            </a:r>
            <a:r>
              <a:rPr lang="en-US" sz="1400" dirty="0" err="1" smtClean="0">
                <a:solidFill>
                  <a:schemeClr val="bg1"/>
                </a:solidFill>
              </a:rPr>
              <a:t>Maccini</a:t>
            </a:r>
            <a:r>
              <a:rPr lang="en-US" sz="1400" dirty="0" smtClean="0">
                <a:solidFill>
                  <a:schemeClr val="bg1"/>
                </a:solidFill>
              </a:rPr>
              <a:t> &amp; </a:t>
            </a:r>
            <a:r>
              <a:rPr lang="en-US" sz="1400" dirty="0" err="1" smtClean="0">
                <a:solidFill>
                  <a:schemeClr val="bg1"/>
                </a:solidFill>
              </a:rPr>
              <a:t>Ruhl</a:t>
            </a:r>
            <a:r>
              <a:rPr lang="en-US" sz="1400" dirty="0" smtClean="0">
                <a:solidFill>
                  <a:schemeClr val="bg1"/>
                </a:solidFill>
              </a:rPr>
              <a:t>, 2000; Miller &amp; Hudson, 2006; </a:t>
            </a:r>
            <a:r>
              <a:rPr lang="en-US" sz="1400" dirty="0" err="1" smtClean="0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et al., 2009; </a:t>
            </a:r>
            <a:r>
              <a:rPr lang="en-US" sz="1400" dirty="0" err="1" smtClean="0">
                <a:solidFill>
                  <a:schemeClr val="bg1"/>
                </a:solidFill>
              </a:rPr>
              <a:t>Witzel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et al., 2003; </a:t>
            </a:r>
            <a:r>
              <a:rPr lang="en-US" sz="1400" dirty="0" err="1" smtClean="0">
                <a:solidFill>
                  <a:schemeClr val="bg1"/>
                </a:solidFill>
              </a:rPr>
              <a:t>Witzel</a:t>
            </a:r>
            <a:r>
              <a:rPr lang="en-US" sz="1400" dirty="0" smtClean="0">
                <a:solidFill>
                  <a:schemeClr val="bg1"/>
                </a:solidFill>
              </a:rPr>
              <a:t>, 2005)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2220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recommendations for Tier II interventions</a:t>
            </a:r>
            <a:endParaRPr lang="en-US" dirty="0"/>
          </a:p>
        </p:txBody>
      </p:sp>
      <p:pic>
        <p:nvPicPr>
          <p:cNvPr id="4" name="Content Placeholder 3" descr="Screen shot 2012-06-26 at 11.10.45 A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5971" r="-5971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-583" r="-583"/>
          <a:stretch>
            <a:fillRect/>
          </a:stretch>
        </p:blipFill>
        <p:spPr bwMode="auto"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695700" y="4356737"/>
            <a:ext cx="5448300" cy="93916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0316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771"/>
            <a:ext cx="9144000" cy="1157287"/>
          </a:xfrm>
        </p:spPr>
        <p:txBody>
          <a:bodyPr/>
          <a:lstStyle/>
          <a:p>
            <a:pPr algn="ctr"/>
            <a:r>
              <a:rPr lang="en-US" sz="3400" dirty="0" smtClean="0"/>
              <a:t>Is the method only for struggling students?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4600"/>
            <a:ext cx="8042276" cy="514052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Students differ in the way they process the information presented to them and differ in the way they eventually learn them</a:t>
            </a:r>
          </a:p>
          <a:p>
            <a:r>
              <a:rPr lang="en-US" sz="2400" dirty="0" smtClean="0"/>
              <a:t>Fleming’s (1987) model, most widely used in education, has the following</a:t>
            </a:r>
            <a:r>
              <a:rPr lang="en-US" sz="2400" dirty="0" smtClean="0"/>
              <a:t> categories:</a:t>
            </a:r>
            <a:endParaRPr lang="en-US" sz="2400" dirty="0" smtClean="0"/>
          </a:p>
          <a:p>
            <a:pPr lvl="1"/>
            <a:r>
              <a:rPr lang="en-US" sz="2200" dirty="0" smtClean="0"/>
              <a:t>Kinesthetic</a:t>
            </a:r>
          </a:p>
          <a:p>
            <a:pPr lvl="1"/>
            <a:r>
              <a:rPr lang="en-US" sz="2200" dirty="0" smtClean="0"/>
              <a:t>Visual</a:t>
            </a:r>
          </a:p>
          <a:p>
            <a:pPr lvl="1"/>
            <a:r>
              <a:rPr lang="en-US" sz="2200" dirty="0" smtClean="0"/>
              <a:t>Reading/Writing</a:t>
            </a:r>
          </a:p>
          <a:p>
            <a:pPr lvl="1"/>
            <a:r>
              <a:rPr lang="en-US" sz="2200" dirty="0" smtClean="0"/>
              <a:t>Auditory</a:t>
            </a:r>
            <a:endParaRPr lang="en-US" sz="2200" dirty="0" smtClean="0"/>
          </a:p>
          <a:p>
            <a:r>
              <a:rPr lang="en-US" sz="2400" dirty="0" smtClean="0"/>
              <a:t>Teaching to each specific learning style has shown to have no effect on student achievement; the CRA method however encompasses different ways that students process information</a:t>
            </a:r>
          </a:p>
          <a:p>
            <a:r>
              <a:rPr lang="en-US" sz="2400" dirty="0" smtClean="0"/>
              <a:t>Most </a:t>
            </a:r>
            <a:r>
              <a:rPr lang="en-US" sz="2400" dirty="0" smtClean="0"/>
              <a:t>students have </a:t>
            </a:r>
            <a:r>
              <a:rPr lang="en-US" sz="2400" dirty="0"/>
              <a:t>a hard time dealing </a:t>
            </a:r>
            <a:r>
              <a:rPr lang="en-US" sz="2400" dirty="0" smtClean="0"/>
              <a:t>making the transition from arithmetic concepts to abstract algebraic concepts, not just struggling students</a:t>
            </a:r>
          </a:p>
          <a:p>
            <a:r>
              <a:rPr lang="en-US" sz="2400" dirty="0" smtClean="0"/>
              <a:t>Using the CRA method to transition </a:t>
            </a:r>
            <a:r>
              <a:rPr lang="en-US" sz="2400" dirty="0"/>
              <a:t>from </a:t>
            </a:r>
            <a:r>
              <a:rPr lang="en-US" sz="2400" dirty="0" err="1" smtClean="0"/>
              <a:t>manipulatives</a:t>
            </a:r>
            <a:r>
              <a:rPr lang="en-US" sz="2400" dirty="0" smtClean="0"/>
              <a:t> to </a:t>
            </a:r>
            <a:r>
              <a:rPr lang="en-US" sz="2400" dirty="0"/>
              <a:t>pictorial representations of them to abstract notation can help </a:t>
            </a:r>
            <a:r>
              <a:rPr lang="en-US" sz="2400" dirty="0" smtClean="0"/>
              <a:t>all </a:t>
            </a:r>
            <a:r>
              <a:rPr lang="en-US" sz="2400" dirty="0"/>
              <a:t>students </a:t>
            </a:r>
            <a:r>
              <a:rPr lang="en-US" sz="2400" dirty="0" smtClean="0"/>
              <a:t>with learning algebra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3" y="6385122"/>
            <a:ext cx="606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Barbe</a:t>
            </a:r>
            <a:r>
              <a:rPr lang="en-US" sz="1400" dirty="0">
                <a:solidFill>
                  <a:schemeClr val="bg1"/>
                </a:solidFill>
              </a:rPr>
              <a:t>, et al., 1979; Kolb</a:t>
            </a:r>
            <a:r>
              <a:rPr lang="en-US" sz="1400" dirty="0" smtClean="0">
                <a:solidFill>
                  <a:schemeClr val="bg1"/>
                </a:solidFill>
              </a:rPr>
              <a:t>, 1984; Fleming, 1987; James &amp; Gardner, 1995)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2100" y="6586834"/>
            <a:ext cx="248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Rittle</a:t>
            </a:r>
            <a:r>
              <a:rPr lang="en-US" sz="1400" dirty="0" smtClean="0">
                <a:solidFill>
                  <a:schemeClr val="bg1"/>
                </a:solidFill>
              </a:rPr>
              <a:t>-Johnson &amp; Star, 2009)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028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Tiles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33019" y="1715108"/>
            <a:ext cx="415106" cy="1959428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1539" y="1715108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095" y="1664309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539" y="2144731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3807" y="2110865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1539" y="2572530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0095" y="2521731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1539" y="3002153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3807" y="2968287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9360" y="3429950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628" y="3396084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6122" y="2212463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8390" y="2178597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5704" y="2368253"/>
            <a:ext cx="56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36645" y="1278843"/>
            <a:ext cx="411480" cy="4296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8913" y="1236510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+1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1051" y="2375563"/>
            <a:ext cx="56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6409" y="1715107"/>
            <a:ext cx="1971765" cy="1959429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68174" y="1715108"/>
            <a:ext cx="432040" cy="1959427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6206" y="2426362"/>
            <a:ext cx="56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6676674" y="2898141"/>
            <a:ext cx="415106" cy="1967895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34236" y="3623737"/>
            <a:ext cx="56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9800" y="2431222"/>
            <a:ext cx="97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+x</a:t>
            </a:r>
            <a:r>
              <a:rPr lang="en-US" sz="2400" baseline="300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en-US" sz="2400" baseline="30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36122" y="5056777"/>
            <a:ext cx="411480" cy="429623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189" y="5022911"/>
            <a:ext cx="7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pple Chancery"/>
              </a:rPr>
              <a:t>-1</a:t>
            </a:r>
            <a:endParaRPr lang="en-US" sz="2400" dirty="0">
              <a:solidFill>
                <a:prstClr val="black"/>
              </a:solidFill>
              <a:cs typeface="Apple Chancery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28786" y="4309771"/>
            <a:ext cx="415106" cy="1959428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4550" y="4970226"/>
            <a:ext cx="56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cs typeface="Arial"/>
              </a:rPr>
              <a:t>x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96409" y="4309770"/>
            <a:ext cx="1971765" cy="195942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49800" y="5025885"/>
            <a:ext cx="97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-x</a:t>
            </a:r>
            <a:r>
              <a:rPr lang="en-US" sz="2400" baseline="3000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en-US" sz="2400" baseline="30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93311" y="1709880"/>
            <a:ext cx="1770744" cy="46336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2" grpId="0"/>
      <p:bldP spid="23" grpId="0"/>
      <p:bldP spid="23" grpId="1"/>
      <p:bldP spid="24" grpId="0" animBg="1"/>
      <p:bldP spid="24" grpId="1" animBg="1"/>
      <p:bldP spid="25" grpId="0"/>
      <p:bldP spid="25" grpId="1"/>
      <p:bldP spid="26" grpId="0"/>
      <p:bldP spid="27" grpId="0" animBg="1"/>
      <p:bldP spid="30" grpId="0" animBg="1"/>
      <p:bldP spid="30" grpId="2" animBg="1"/>
      <p:bldP spid="31" grpId="0"/>
      <p:bldP spid="31" grpId="1"/>
      <p:bldP spid="32" grpId="0" animBg="1"/>
      <p:bldP spid="32" grpId="1" animBg="1"/>
      <p:bldP spid="33" grpId="0"/>
      <p:bldP spid="33" grpId="1"/>
      <p:bldP spid="35" grpId="0"/>
      <p:bldP spid="43" grpId="1" animBg="1"/>
      <p:bldP spid="44" grpId="1"/>
      <p:bldP spid="45" grpId="2" animBg="1"/>
      <p:bldP spid="46" grpId="1"/>
      <p:bldP spid="47" grpId="1" animBg="1"/>
      <p:bldP spid="48" grpId="1"/>
      <p:bldP spid="49" grpId="0" animBg="1"/>
    </p:bldLst>
  </p:timing>
</p:sld>
</file>

<file path=ppt/theme/theme1.xml><?xml version="1.0" encoding="utf-8"?>
<a:theme xmlns:a="http://schemas.openxmlformats.org/drawingml/2006/main" name="SMU New 3">
  <a:themeElements>
    <a:clrScheme name="SMU Default New">
      <a:dk1>
        <a:sysClr val="windowText" lastClr="000000"/>
      </a:dk1>
      <a:lt1>
        <a:sysClr val="window" lastClr="FFFFFF"/>
      </a:lt1>
      <a:dk2>
        <a:srgbClr val="032B66"/>
      </a:dk2>
      <a:lt2>
        <a:srgbClr val="E8E1C7"/>
      </a:lt2>
      <a:accent1>
        <a:srgbClr val="B10000"/>
      </a:accent1>
      <a:accent2>
        <a:srgbClr val="032B66"/>
      </a:accent2>
      <a:accent3>
        <a:srgbClr val="E8E1C7"/>
      </a:accent3>
      <a:accent4>
        <a:srgbClr val="0B2B58"/>
      </a:accent4>
      <a:accent5>
        <a:srgbClr val="5D6C93"/>
      </a:accent5>
      <a:accent6>
        <a:srgbClr val="F79646"/>
      </a:accent6>
      <a:hlink>
        <a:srgbClr val="0038A8"/>
      </a:hlink>
      <a:folHlink>
        <a:srgbClr val="B1000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8283</TotalTime>
  <Words>2050</Words>
  <Application>Microsoft Macintosh PowerPoint</Application>
  <PresentationFormat>On-screen Show (4:3)</PresentationFormat>
  <Paragraphs>186</Paragraphs>
  <Slides>20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SMU New 3</vt:lpstr>
      <vt:lpstr>Using real objects and manipulatives to solve problems: A focus on factoring quadratics </vt:lpstr>
      <vt:lpstr>Agenda</vt:lpstr>
      <vt:lpstr>The mathematical process standards</vt:lpstr>
      <vt:lpstr>The importance of using manipulatives to solve mathematical problems</vt:lpstr>
      <vt:lpstr>The CRA method</vt:lpstr>
      <vt:lpstr>The CRA method for struggling students</vt:lpstr>
      <vt:lpstr>Research-Based recommendations for Tier II interventions</vt:lpstr>
      <vt:lpstr>Is the method only for struggling students?</vt:lpstr>
      <vt:lpstr>Algebra Tiles</vt:lpstr>
      <vt:lpstr>Multiplying out expressions</vt:lpstr>
      <vt:lpstr>Multiplying out expressions</vt:lpstr>
      <vt:lpstr>Factoring Quadratics: Example</vt:lpstr>
      <vt:lpstr>Factoring Quadratics: Example</vt:lpstr>
      <vt:lpstr>Factoring Quadratics: Example</vt:lpstr>
      <vt:lpstr>Demonstrations</vt:lpstr>
      <vt:lpstr>Translating manipulatives to visual representations</vt:lpstr>
      <vt:lpstr>Other Lessons using Algebra Tiles</vt:lpstr>
      <vt:lpstr>Extending the CRA to concepts beyond algebra</vt:lpstr>
      <vt:lpstr>Contact Information</vt:lpstr>
      <vt:lpstr>References</vt:lpstr>
    </vt:vector>
  </TitlesOfParts>
  <Company>SMU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Pooja Shivraj</dc:creator>
  <cp:lastModifiedBy>Pooja Shivraj</cp:lastModifiedBy>
  <cp:revision>57</cp:revision>
  <dcterms:created xsi:type="dcterms:W3CDTF">2015-02-26T17:46:55Z</dcterms:created>
  <dcterms:modified xsi:type="dcterms:W3CDTF">2015-02-27T17:23:06Z</dcterms:modified>
</cp:coreProperties>
</file>