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333" r:id="rId3"/>
    <p:sldId id="317" r:id="rId4"/>
    <p:sldId id="318" r:id="rId5"/>
    <p:sldId id="319" r:id="rId6"/>
    <p:sldId id="288" r:id="rId7"/>
    <p:sldId id="316" r:id="rId8"/>
    <p:sldId id="336" r:id="rId9"/>
    <p:sldId id="334" r:id="rId10"/>
    <p:sldId id="335" r:id="rId11"/>
    <p:sldId id="332" r:id="rId12"/>
    <p:sldId id="284" r:id="rId13"/>
    <p:sldId id="305" r:id="rId14"/>
    <p:sldId id="290" r:id="rId15"/>
    <p:sldId id="286" r:id="rId16"/>
    <p:sldId id="296" r:id="rId17"/>
    <p:sldId id="321" r:id="rId18"/>
    <p:sldId id="299" r:id="rId19"/>
    <p:sldId id="301" r:id="rId20"/>
    <p:sldId id="324" r:id="rId21"/>
    <p:sldId id="309" r:id="rId22"/>
    <p:sldId id="330" r:id="rId23"/>
    <p:sldId id="331" r:id="rId24"/>
    <p:sldId id="32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333" autoAdjust="0"/>
  </p:normalViewPr>
  <p:slideViewPr>
    <p:cSldViewPr snapToGrid="0">
      <p:cViewPr varScale="1">
        <p:scale>
          <a:sx n="62" d="100"/>
          <a:sy n="62" d="100"/>
        </p:scale>
        <p:origin x="10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 Id="rId4" Type="http://schemas.openxmlformats.org/officeDocument/2006/relationships/image" Target="../media/image2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 Id="rId4" Type="http://schemas.openxmlformats.org/officeDocument/2006/relationships/image" Target="../media/image2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CFD603-0AC6-4303-BDB2-454790A8BD87}"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en-US"/>
        </a:p>
      </dgm:t>
    </dgm:pt>
    <dgm:pt modelId="{B4202DD4-C657-492A-A788-2400B50A5DCD}">
      <dgm:prSet phldrT="[Text]" custT="1"/>
      <dgm:spPr/>
      <dgm:t>
        <a:bodyPr/>
        <a:lstStyle/>
        <a:p>
          <a:r>
            <a:rPr lang="en-US" sz="2800" b="1" dirty="0" smtClean="0"/>
            <a:t>Depth</a:t>
          </a:r>
          <a:endParaRPr lang="en-US" sz="2800" b="1" dirty="0"/>
        </a:p>
      </dgm:t>
    </dgm:pt>
    <dgm:pt modelId="{294BBBB1-1F88-43D6-ACF3-6939046680FF}" type="parTrans" cxnId="{306E9666-9C21-42FF-9FD6-DAD38D18CAB7}">
      <dgm:prSet/>
      <dgm:spPr/>
      <dgm:t>
        <a:bodyPr/>
        <a:lstStyle/>
        <a:p>
          <a:endParaRPr lang="en-US"/>
        </a:p>
      </dgm:t>
    </dgm:pt>
    <dgm:pt modelId="{324DE688-3FA0-4B77-BF7D-9A83D4EC7729}" type="sibTrans" cxnId="{306E9666-9C21-42FF-9FD6-DAD38D18CAB7}">
      <dgm:prSet/>
      <dgm:spPr/>
      <dgm:t>
        <a:bodyPr/>
        <a:lstStyle/>
        <a:p>
          <a:endParaRPr lang="en-US"/>
        </a:p>
      </dgm:t>
    </dgm:pt>
    <dgm:pt modelId="{E1706596-5F97-438C-AE0C-0ED354A723AC}">
      <dgm:prSet phldrT="[Text]" custT="1"/>
      <dgm:spPr/>
      <dgm:t>
        <a:bodyPr/>
        <a:lstStyle/>
        <a:p>
          <a:pPr marL="0"/>
          <a:r>
            <a:rPr lang="en-US" sz="2000" b="0" dirty="0" smtClean="0">
              <a:solidFill>
                <a:schemeClr val="tx1"/>
              </a:solidFill>
            </a:rPr>
            <a:t>Make deep, meaningful connections to the ways students use quantitative reasoning</a:t>
          </a:r>
          <a:endParaRPr lang="en-US" sz="2000" b="0" dirty="0">
            <a:solidFill>
              <a:schemeClr val="tx1"/>
            </a:solidFill>
          </a:endParaRPr>
        </a:p>
      </dgm:t>
    </dgm:pt>
    <dgm:pt modelId="{A6FE2560-8093-4B25-84ED-16063A3D3E6C}" type="parTrans" cxnId="{89CCC4AF-A6BB-4647-B9F6-B6D6C150BE83}">
      <dgm:prSet/>
      <dgm:spPr/>
      <dgm:t>
        <a:bodyPr/>
        <a:lstStyle/>
        <a:p>
          <a:endParaRPr lang="en-US"/>
        </a:p>
      </dgm:t>
    </dgm:pt>
    <dgm:pt modelId="{E84E3F0F-44D0-42E4-A2A4-BA50064A405C}" type="sibTrans" cxnId="{89CCC4AF-A6BB-4647-B9F6-B6D6C150BE83}">
      <dgm:prSet/>
      <dgm:spPr/>
      <dgm:t>
        <a:bodyPr/>
        <a:lstStyle/>
        <a:p>
          <a:endParaRPr lang="en-US"/>
        </a:p>
      </dgm:t>
    </dgm:pt>
    <dgm:pt modelId="{AE348CE7-C4FC-4182-BCCA-FC26620FEC2D}">
      <dgm:prSet phldrT="[Text]" custT="1"/>
      <dgm:spPr/>
      <dgm:t>
        <a:bodyPr/>
        <a:lstStyle/>
        <a:p>
          <a:r>
            <a:rPr lang="en-US" sz="2800" b="1" dirty="0" smtClean="0"/>
            <a:t>Grain Size</a:t>
          </a:r>
          <a:endParaRPr lang="en-US" sz="2800" b="1" dirty="0"/>
        </a:p>
      </dgm:t>
    </dgm:pt>
    <dgm:pt modelId="{91FB43DA-F2B3-4A30-A75C-B4E63A59D32D}" type="parTrans" cxnId="{4E8E7900-7E8E-4270-84BD-C740BC833C17}">
      <dgm:prSet/>
      <dgm:spPr/>
      <dgm:t>
        <a:bodyPr/>
        <a:lstStyle/>
        <a:p>
          <a:endParaRPr lang="en-US"/>
        </a:p>
      </dgm:t>
    </dgm:pt>
    <dgm:pt modelId="{3D484CA4-9E37-456E-93F1-AEFB4A4BD7D9}" type="sibTrans" cxnId="{4E8E7900-7E8E-4270-84BD-C740BC833C17}">
      <dgm:prSet/>
      <dgm:spPr/>
      <dgm:t>
        <a:bodyPr/>
        <a:lstStyle/>
        <a:p>
          <a:endParaRPr lang="en-US"/>
        </a:p>
      </dgm:t>
    </dgm:pt>
    <dgm:pt modelId="{635ADBD9-37EC-41B2-9928-ED22C6225151}">
      <dgm:prSet phldrT="[Text]" custT="1"/>
      <dgm:spPr>
        <a:solidFill>
          <a:schemeClr val="accent2"/>
        </a:solidFill>
      </dgm:spPr>
      <dgm:t>
        <a:bodyPr/>
        <a:lstStyle/>
        <a:p>
          <a:pPr marL="0"/>
          <a:r>
            <a:rPr lang="en-US" sz="2000" b="0" dirty="0" smtClean="0">
              <a:solidFill>
                <a:schemeClr val="tx1"/>
              </a:solidFill>
            </a:rPr>
            <a:t>Know the interests of individual learners</a:t>
          </a:r>
          <a:endParaRPr lang="en-US" sz="2000" b="0" dirty="0">
            <a:solidFill>
              <a:schemeClr val="tx1"/>
            </a:solidFill>
          </a:endParaRPr>
        </a:p>
      </dgm:t>
    </dgm:pt>
    <dgm:pt modelId="{0E51A379-CAA8-4155-978C-A033FDC5100C}" type="parTrans" cxnId="{D6845AF5-522A-4BB5-8856-949A796EA110}">
      <dgm:prSet/>
      <dgm:spPr/>
      <dgm:t>
        <a:bodyPr/>
        <a:lstStyle/>
        <a:p>
          <a:endParaRPr lang="en-US"/>
        </a:p>
      </dgm:t>
    </dgm:pt>
    <dgm:pt modelId="{454897B2-F391-4482-A912-C09CC717EA76}" type="sibTrans" cxnId="{D6845AF5-522A-4BB5-8856-949A796EA110}">
      <dgm:prSet/>
      <dgm:spPr/>
      <dgm:t>
        <a:bodyPr/>
        <a:lstStyle/>
        <a:p>
          <a:endParaRPr lang="en-US"/>
        </a:p>
      </dgm:t>
    </dgm:pt>
    <dgm:pt modelId="{7126D5CE-1927-475D-B8B8-EFE5E8254459}">
      <dgm:prSet phldrT="[Text]" custT="1"/>
      <dgm:spPr/>
      <dgm:t>
        <a:bodyPr/>
        <a:lstStyle/>
        <a:p>
          <a:r>
            <a:rPr lang="en-US" sz="2800" b="1" dirty="0" smtClean="0"/>
            <a:t>Ownership</a:t>
          </a:r>
          <a:endParaRPr lang="en-US" sz="2800" b="1" dirty="0"/>
        </a:p>
      </dgm:t>
    </dgm:pt>
    <dgm:pt modelId="{38866106-38FA-43C7-8F07-ED504CBB8DF5}" type="parTrans" cxnId="{F1498488-0DE0-4033-BFBA-68CD1138254A}">
      <dgm:prSet/>
      <dgm:spPr/>
      <dgm:t>
        <a:bodyPr/>
        <a:lstStyle/>
        <a:p>
          <a:endParaRPr lang="en-US"/>
        </a:p>
      </dgm:t>
    </dgm:pt>
    <dgm:pt modelId="{B69924ED-5E57-4D26-A931-B3C45A973C1B}" type="sibTrans" cxnId="{F1498488-0DE0-4033-BFBA-68CD1138254A}">
      <dgm:prSet/>
      <dgm:spPr/>
      <dgm:t>
        <a:bodyPr/>
        <a:lstStyle/>
        <a:p>
          <a:endParaRPr lang="en-US"/>
        </a:p>
      </dgm:t>
    </dgm:pt>
    <dgm:pt modelId="{6CF25C99-9370-4D50-A5A2-C3597481FEAB}">
      <dgm:prSet phldrT="[Text]" custT="1"/>
      <dgm:spPr>
        <a:solidFill>
          <a:schemeClr val="accent3"/>
        </a:solidFill>
      </dgm:spPr>
      <dgm:t>
        <a:bodyPr/>
        <a:lstStyle/>
        <a:p>
          <a:pPr marL="0"/>
          <a:r>
            <a:rPr lang="en-US" sz="2000" b="0" dirty="0" smtClean="0">
              <a:solidFill>
                <a:schemeClr val="bg1"/>
              </a:solidFill>
            </a:rPr>
            <a:t>Allow students to control the connections made to their interests</a:t>
          </a:r>
          <a:endParaRPr lang="en-US" sz="1800" b="0" dirty="0">
            <a:solidFill>
              <a:schemeClr val="bg1"/>
            </a:solidFill>
          </a:endParaRPr>
        </a:p>
      </dgm:t>
    </dgm:pt>
    <dgm:pt modelId="{DC3C7E66-6BBD-451A-820A-DC522CFA8D5A}" type="parTrans" cxnId="{29F81FBC-C0ED-43AA-900C-6BF59B14ACB9}">
      <dgm:prSet/>
      <dgm:spPr/>
      <dgm:t>
        <a:bodyPr/>
        <a:lstStyle/>
        <a:p>
          <a:endParaRPr lang="en-US"/>
        </a:p>
      </dgm:t>
    </dgm:pt>
    <dgm:pt modelId="{569A5D30-FD12-4FB3-9F32-EF9746A0E8FF}" type="sibTrans" cxnId="{29F81FBC-C0ED-43AA-900C-6BF59B14ACB9}">
      <dgm:prSet/>
      <dgm:spPr/>
      <dgm:t>
        <a:bodyPr/>
        <a:lstStyle/>
        <a:p>
          <a:endParaRPr lang="en-US"/>
        </a:p>
      </dgm:t>
    </dgm:pt>
    <dgm:pt modelId="{5E6A57E1-2D03-4267-8412-6481AF7B8D3A}">
      <dgm:prSet custT="1"/>
      <dgm:spPr/>
      <dgm:t>
        <a:bodyPr/>
        <a:lstStyle/>
        <a:p>
          <a:r>
            <a:rPr lang="en-US" sz="2800" b="1" dirty="0" smtClean="0"/>
            <a:t>Richness</a:t>
          </a:r>
          <a:endParaRPr lang="en-US" sz="2800" b="1" dirty="0"/>
        </a:p>
      </dgm:t>
    </dgm:pt>
    <dgm:pt modelId="{871ED66D-B63E-49ED-A1E9-5959B4DE844B}" type="parTrans" cxnId="{77AAA32B-3B0E-45B9-B83B-6EA58DE4401A}">
      <dgm:prSet/>
      <dgm:spPr/>
      <dgm:t>
        <a:bodyPr/>
        <a:lstStyle/>
        <a:p>
          <a:endParaRPr lang="en-US"/>
        </a:p>
      </dgm:t>
    </dgm:pt>
    <dgm:pt modelId="{3955D5A0-C611-4343-9093-C5C05674506C}" type="sibTrans" cxnId="{77AAA32B-3B0E-45B9-B83B-6EA58DE4401A}">
      <dgm:prSet/>
      <dgm:spPr/>
      <dgm:t>
        <a:bodyPr/>
        <a:lstStyle/>
        <a:p>
          <a:endParaRPr lang="en-US"/>
        </a:p>
      </dgm:t>
    </dgm:pt>
    <dgm:pt modelId="{EFC8B630-E700-4856-86CC-4C063462AA70}">
      <dgm:prSet custT="1"/>
      <dgm:spPr>
        <a:solidFill>
          <a:schemeClr val="accent4"/>
        </a:solidFill>
      </dgm:spPr>
      <dgm:t>
        <a:bodyPr/>
        <a:lstStyle/>
        <a:p>
          <a:pPr marL="0"/>
          <a:r>
            <a:rPr lang="en-US" sz="1800" b="0" dirty="0" smtClean="0">
              <a:solidFill>
                <a:schemeClr val="bg1"/>
              </a:solidFill>
            </a:rPr>
            <a:t>Balance rich problem-solving with explicit connections to abstractions afterwards</a:t>
          </a:r>
          <a:endParaRPr lang="en-US" sz="1800" b="0" dirty="0">
            <a:solidFill>
              <a:schemeClr val="bg1"/>
            </a:solidFill>
          </a:endParaRPr>
        </a:p>
      </dgm:t>
    </dgm:pt>
    <dgm:pt modelId="{19A2129F-8BF9-477A-B646-7317AA268914}" type="parTrans" cxnId="{B2DD775E-575C-4D1F-B0B0-8C1F7D6F230B}">
      <dgm:prSet/>
      <dgm:spPr/>
      <dgm:t>
        <a:bodyPr/>
        <a:lstStyle/>
        <a:p>
          <a:endParaRPr lang="en-US"/>
        </a:p>
      </dgm:t>
    </dgm:pt>
    <dgm:pt modelId="{A85BB2A5-C879-4CA1-BB49-BA8B1134CBB3}" type="sibTrans" cxnId="{B2DD775E-575C-4D1F-B0B0-8C1F7D6F230B}">
      <dgm:prSet/>
      <dgm:spPr/>
      <dgm:t>
        <a:bodyPr/>
        <a:lstStyle/>
        <a:p>
          <a:endParaRPr lang="en-US"/>
        </a:p>
      </dgm:t>
    </dgm:pt>
    <dgm:pt modelId="{D86282A3-BAB8-40D5-B5CA-080E5B3B47AA}" type="pres">
      <dgm:prSet presAssocID="{DFCFD603-0AC6-4303-BDB2-454790A8BD87}" presName="linearFlow" presStyleCnt="0">
        <dgm:presLayoutVars>
          <dgm:dir/>
          <dgm:animLvl val="lvl"/>
          <dgm:resizeHandles/>
        </dgm:presLayoutVars>
      </dgm:prSet>
      <dgm:spPr/>
      <dgm:t>
        <a:bodyPr/>
        <a:lstStyle/>
        <a:p>
          <a:endParaRPr lang="en-US"/>
        </a:p>
      </dgm:t>
    </dgm:pt>
    <dgm:pt modelId="{2D9BAC56-8B6B-4649-8224-E6B30429E1DE}" type="pres">
      <dgm:prSet presAssocID="{B4202DD4-C657-492A-A788-2400B50A5DCD}" presName="compositeNode" presStyleCnt="0">
        <dgm:presLayoutVars>
          <dgm:bulletEnabled val="1"/>
        </dgm:presLayoutVars>
      </dgm:prSet>
      <dgm:spPr/>
    </dgm:pt>
    <dgm:pt modelId="{9A3E87C9-B13A-46EA-A366-E52A2C91F953}" type="pres">
      <dgm:prSet presAssocID="{B4202DD4-C657-492A-A788-2400B50A5DCD}" presName="image" presStyleLbl="fgImgPlace1" presStyleIdx="0" presStyleCnt="4" custScaleX="134406" custScaleY="117111"/>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1A5C746A-4DE4-4750-8FA6-C21E0598F3D7}" type="pres">
      <dgm:prSet presAssocID="{B4202DD4-C657-492A-A788-2400B50A5DCD}" presName="childNode" presStyleLbl="node1" presStyleIdx="0" presStyleCnt="4" custScaleX="115369">
        <dgm:presLayoutVars>
          <dgm:bulletEnabled val="1"/>
        </dgm:presLayoutVars>
      </dgm:prSet>
      <dgm:spPr/>
      <dgm:t>
        <a:bodyPr/>
        <a:lstStyle/>
        <a:p>
          <a:endParaRPr lang="en-US"/>
        </a:p>
      </dgm:t>
    </dgm:pt>
    <dgm:pt modelId="{350DEACF-71D5-46B4-BA39-333DD7F7883B}" type="pres">
      <dgm:prSet presAssocID="{B4202DD4-C657-492A-A788-2400B50A5DCD}" presName="parentNode" presStyleLbl="revTx" presStyleIdx="0" presStyleCnt="4" custLinFactNeighborX="-51382" custLinFactNeighborY="1353">
        <dgm:presLayoutVars>
          <dgm:chMax val="0"/>
          <dgm:bulletEnabled val="1"/>
        </dgm:presLayoutVars>
      </dgm:prSet>
      <dgm:spPr/>
      <dgm:t>
        <a:bodyPr/>
        <a:lstStyle/>
        <a:p>
          <a:endParaRPr lang="en-US"/>
        </a:p>
      </dgm:t>
    </dgm:pt>
    <dgm:pt modelId="{945CEA07-50B3-42ED-86EF-8067BA8CBDF9}" type="pres">
      <dgm:prSet presAssocID="{324DE688-3FA0-4B77-BF7D-9A83D4EC7729}" presName="sibTrans" presStyleCnt="0"/>
      <dgm:spPr/>
    </dgm:pt>
    <dgm:pt modelId="{4193989F-8B21-43F6-BA32-94D855D3E3B1}" type="pres">
      <dgm:prSet presAssocID="{AE348CE7-C4FC-4182-BCCA-FC26620FEC2D}" presName="compositeNode" presStyleCnt="0">
        <dgm:presLayoutVars>
          <dgm:bulletEnabled val="1"/>
        </dgm:presLayoutVars>
      </dgm:prSet>
      <dgm:spPr/>
    </dgm:pt>
    <dgm:pt modelId="{5765EDF2-5A46-403D-AF6A-F95D352B1603}" type="pres">
      <dgm:prSet presAssocID="{AE348CE7-C4FC-4182-BCCA-FC26620FEC2D}" presName="imag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B6BA5A07-8183-4BF1-B422-B1BC70965AE9}" type="pres">
      <dgm:prSet presAssocID="{AE348CE7-C4FC-4182-BCCA-FC26620FEC2D}" presName="childNode" presStyleLbl="node1" presStyleIdx="1" presStyleCnt="4" custScaleX="120045">
        <dgm:presLayoutVars>
          <dgm:bulletEnabled val="1"/>
        </dgm:presLayoutVars>
      </dgm:prSet>
      <dgm:spPr/>
      <dgm:t>
        <a:bodyPr/>
        <a:lstStyle/>
        <a:p>
          <a:endParaRPr lang="en-US"/>
        </a:p>
      </dgm:t>
    </dgm:pt>
    <dgm:pt modelId="{18DA3455-5537-4488-AFE6-685383F85A11}" type="pres">
      <dgm:prSet presAssocID="{AE348CE7-C4FC-4182-BCCA-FC26620FEC2D}" presName="parentNode" presStyleLbl="revTx" presStyleIdx="1" presStyleCnt="4" custLinFactNeighborX="-51171" custLinFactNeighborY="2706">
        <dgm:presLayoutVars>
          <dgm:chMax val="0"/>
          <dgm:bulletEnabled val="1"/>
        </dgm:presLayoutVars>
      </dgm:prSet>
      <dgm:spPr/>
      <dgm:t>
        <a:bodyPr/>
        <a:lstStyle/>
        <a:p>
          <a:endParaRPr lang="en-US"/>
        </a:p>
      </dgm:t>
    </dgm:pt>
    <dgm:pt modelId="{038753E9-34C2-4A8C-BDB3-083F87C0D5F2}" type="pres">
      <dgm:prSet presAssocID="{3D484CA4-9E37-456E-93F1-AEFB4A4BD7D9}" presName="sibTrans" presStyleCnt="0"/>
      <dgm:spPr/>
    </dgm:pt>
    <dgm:pt modelId="{D4DC766D-E053-4E90-99B7-246DE7A3F698}" type="pres">
      <dgm:prSet presAssocID="{7126D5CE-1927-475D-B8B8-EFE5E8254459}" presName="compositeNode" presStyleCnt="0">
        <dgm:presLayoutVars>
          <dgm:bulletEnabled val="1"/>
        </dgm:presLayoutVars>
      </dgm:prSet>
      <dgm:spPr/>
    </dgm:pt>
    <dgm:pt modelId="{FC384AC6-AD99-4D3E-B718-45267B979C65}" type="pres">
      <dgm:prSet presAssocID="{7126D5CE-1927-475D-B8B8-EFE5E8254459}" presName="imag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F7E8F148-73F0-4981-A912-E22513D28C2B}" type="pres">
      <dgm:prSet presAssocID="{7126D5CE-1927-475D-B8B8-EFE5E8254459}" presName="childNode" presStyleLbl="node1" presStyleIdx="2" presStyleCnt="4" custScaleX="110120">
        <dgm:presLayoutVars>
          <dgm:bulletEnabled val="1"/>
        </dgm:presLayoutVars>
      </dgm:prSet>
      <dgm:spPr/>
      <dgm:t>
        <a:bodyPr/>
        <a:lstStyle/>
        <a:p>
          <a:endParaRPr lang="en-US"/>
        </a:p>
      </dgm:t>
    </dgm:pt>
    <dgm:pt modelId="{0272A55A-8FB9-4EE1-A79C-8BCF834F830E}" type="pres">
      <dgm:prSet presAssocID="{7126D5CE-1927-475D-B8B8-EFE5E8254459}" presName="parentNode" presStyleLbl="revTx" presStyleIdx="2" presStyleCnt="4" custLinFactNeighborX="-36064" custLinFactNeighborY="3677">
        <dgm:presLayoutVars>
          <dgm:chMax val="0"/>
          <dgm:bulletEnabled val="1"/>
        </dgm:presLayoutVars>
      </dgm:prSet>
      <dgm:spPr/>
      <dgm:t>
        <a:bodyPr/>
        <a:lstStyle/>
        <a:p>
          <a:endParaRPr lang="en-US"/>
        </a:p>
      </dgm:t>
    </dgm:pt>
    <dgm:pt modelId="{101F7ED2-45A9-4547-B606-025A3DEB3F28}" type="pres">
      <dgm:prSet presAssocID="{B69924ED-5E57-4D26-A931-B3C45A973C1B}" presName="sibTrans" presStyleCnt="0"/>
      <dgm:spPr/>
    </dgm:pt>
    <dgm:pt modelId="{8DA48D2B-A5C1-4580-8864-DBED9E239807}" type="pres">
      <dgm:prSet presAssocID="{5E6A57E1-2D03-4267-8412-6481AF7B8D3A}" presName="compositeNode" presStyleCnt="0">
        <dgm:presLayoutVars>
          <dgm:bulletEnabled val="1"/>
        </dgm:presLayoutVars>
      </dgm:prSet>
      <dgm:spPr/>
    </dgm:pt>
    <dgm:pt modelId="{8C77F196-D953-4856-A304-EED01AD77A79}" type="pres">
      <dgm:prSet presAssocID="{5E6A57E1-2D03-4267-8412-6481AF7B8D3A}" presName="imag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dgm:spPr>
      <dgm:t>
        <a:bodyPr/>
        <a:lstStyle/>
        <a:p>
          <a:endParaRPr lang="en-US"/>
        </a:p>
      </dgm:t>
    </dgm:pt>
    <dgm:pt modelId="{4160D965-9F47-46C8-BC0C-DF1BF47104BD}" type="pres">
      <dgm:prSet presAssocID="{5E6A57E1-2D03-4267-8412-6481AF7B8D3A}" presName="childNode" presStyleLbl="node1" presStyleIdx="3" presStyleCnt="4" custScaleX="107378">
        <dgm:presLayoutVars>
          <dgm:bulletEnabled val="1"/>
        </dgm:presLayoutVars>
      </dgm:prSet>
      <dgm:spPr/>
      <dgm:t>
        <a:bodyPr/>
        <a:lstStyle/>
        <a:p>
          <a:endParaRPr lang="en-US"/>
        </a:p>
      </dgm:t>
    </dgm:pt>
    <dgm:pt modelId="{E97EB2C7-0507-4D95-AA66-A4C356EE9DB8}" type="pres">
      <dgm:prSet presAssocID="{5E6A57E1-2D03-4267-8412-6481AF7B8D3A}" presName="parentNode" presStyleLbl="revTx" presStyleIdx="3" presStyleCnt="4" custLinFactNeighborX="-18566">
        <dgm:presLayoutVars>
          <dgm:chMax val="0"/>
          <dgm:bulletEnabled val="1"/>
        </dgm:presLayoutVars>
      </dgm:prSet>
      <dgm:spPr/>
      <dgm:t>
        <a:bodyPr/>
        <a:lstStyle/>
        <a:p>
          <a:endParaRPr lang="en-US"/>
        </a:p>
      </dgm:t>
    </dgm:pt>
  </dgm:ptLst>
  <dgm:cxnLst>
    <dgm:cxn modelId="{D6845AF5-522A-4BB5-8856-949A796EA110}" srcId="{AE348CE7-C4FC-4182-BCCA-FC26620FEC2D}" destId="{635ADBD9-37EC-41B2-9928-ED22C6225151}" srcOrd="0" destOrd="0" parTransId="{0E51A379-CAA8-4155-978C-A033FDC5100C}" sibTransId="{454897B2-F391-4482-A912-C09CC717EA76}"/>
    <dgm:cxn modelId="{B2DD775E-575C-4D1F-B0B0-8C1F7D6F230B}" srcId="{5E6A57E1-2D03-4267-8412-6481AF7B8D3A}" destId="{EFC8B630-E700-4856-86CC-4C063462AA70}" srcOrd="0" destOrd="0" parTransId="{19A2129F-8BF9-477A-B646-7317AA268914}" sibTransId="{A85BB2A5-C879-4CA1-BB49-BA8B1134CBB3}"/>
    <dgm:cxn modelId="{4E8E7900-7E8E-4270-84BD-C740BC833C17}" srcId="{DFCFD603-0AC6-4303-BDB2-454790A8BD87}" destId="{AE348CE7-C4FC-4182-BCCA-FC26620FEC2D}" srcOrd="1" destOrd="0" parTransId="{91FB43DA-F2B3-4A30-A75C-B4E63A59D32D}" sibTransId="{3D484CA4-9E37-456E-93F1-AEFB4A4BD7D9}"/>
    <dgm:cxn modelId="{03321A4E-ADE3-4A1B-BC05-4A314C239C9E}" type="presOf" srcId="{B4202DD4-C657-492A-A788-2400B50A5DCD}" destId="{350DEACF-71D5-46B4-BA39-333DD7F7883B}" srcOrd="0" destOrd="0" presId="urn:microsoft.com/office/officeart/2005/8/layout/hList2"/>
    <dgm:cxn modelId="{89CCC4AF-A6BB-4647-B9F6-B6D6C150BE83}" srcId="{B4202DD4-C657-492A-A788-2400B50A5DCD}" destId="{E1706596-5F97-438C-AE0C-0ED354A723AC}" srcOrd="0" destOrd="0" parTransId="{A6FE2560-8093-4B25-84ED-16063A3D3E6C}" sibTransId="{E84E3F0F-44D0-42E4-A2A4-BA50064A405C}"/>
    <dgm:cxn modelId="{F1498488-0DE0-4033-BFBA-68CD1138254A}" srcId="{DFCFD603-0AC6-4303-BDB2-454790A8BD87}" destId="{7126D5CE-1927-475D-B8B8-EFE5E8254459}" srcOrd="2" destOrd="0" parTransId="{38866106-38FA-43C7-8F07-ED504CBB8DF5}" sibTransId="{B69924ED-5E57-4D26-A931-B3C45A973C1B}"/>
    <dgm:cxn modelId="{7DF13527-4F4B-46F9-B8BA-52FCB2AC0FA6}" type="presOf" srcId="{5E6A57E1-2D03-4267-8412-6481AF7B8D3A}" destId="{E97EB2C7-0507-4D95-AA66-A4C356EE9DB8}" srcOrd="0" destOrd="0" presId="urn:microsoft.com/office/officeart/2005/8/layout/hList2"/>
    <dgm:cxn modelId="{77AAA32B-3B0E-45B9-B83B-6EA58DE4401A}" srcId="{DFCFD603-0AC6-4303-BDB2-454790A8BD87}" destId="{5E6A57E1-2D03-4267-8412-6481AF7B8D3A}" srcOrd="3" destOrd="0" parTransId="{871ED66D-B63E-49ED-A1E9-5959B4DE844B}" sibTransId="{3955D5A0-C611-4343-9093-C5C05674506C}"/>
    <dgm:cxn modelId="{306E9666-9C21-42FF-9FD6-DAD38D18CAB7}" srcId="{DFCFD603-0AC6-4303-BDB2-454790A8BD87}" destId="{B4202DD4-C657-492A-A788-2400B50A5DCD}" srcOrd="0" destOrd="0" parTransId="{294BBBB1-1F88-43D6-ACF3-6939046680FF}" sibTransId="{324DE688-3FA0-4B77-BF7D-9A83D4EC7729}"/>
    <dgm:cxn modelId="{B21E110B-23BB-4C5C-9D28-36014F08C232}" type="presOf" srcId="{7126D5CE-1927-475D-B8B8-EFE5E8254459}" destId="{0272A55A-8FB9-4EE1-A79C-8BCF834F830E}" srcOrd="0" destOrd="0" presId="urn:microsoft.com/office/officeart/2005/8/layout/hList2"/>
    <dgm:cxn modelId="{A9264261-3F7B-4723-803E-B17769AD624B}" type="presOf" srcId="{E1706596-5F97-438C-AE0C-0ED354A723AC}" destId="{1A5C746A-4DE4-4750-8FA6-C21E0598F3D7}" srcOrd="0" destOrd="0" presId="urn:microsoft.com/office/officeart/2005/8/layout/hList2"/>
    <dgm:cxn modelId="{29F81FBC-C0ED-43AA-900C-6BF59B14ACB9}" srcId="{7126D5CE-1927-475D-B8B8-EFE5E8254459}" destId="{6CF25C99-9370-4D50-A5A2-C3597481FEAB}" srcOrd="0" destOrd="0" parTransId="{DC3C7E66-6BBD-451A-820A-DC522CFA8D5A}" sibTransId="{569A5D30-FD12-4FB3-9F32-EF9746A0E8FF}"/>
    <dgm:cxn modelId="{CC2D14CC-25CD-4BB6-811D-7516D5F9742A}" type="presOf" srcId="{DFCFD603-0AC6-4303-BDB2-454790A8BD87}" destId="{D86282A3-BAB8-40D5-B5CA-080E5B3B47AA}" srcOrd="0" destOrd="0" presId="urn:microsoft.com/office/officeart/2005/8/layout/hList2"/>
    <dgm:cxn modelId="{C5AAC17A-FEAD-4F47-9A8E-6545974E5740}" type="presOf" srcId="{635ADBD9-37EC-41B2-9928-ED22C6225151}" destId="{B6BA5A07-8183-4BF1-B422-B1BC70965AE9}" srcOrd="0" destOrd="0" presId="urn:microsoft.com/office/officeart/2005/8/layout/hList2"/>
    <dgm:cxn modelId="{2B4819C9-5083-42EC-AAE1-C0F9ACF0CB09}" type="presOf" srcId="{EFC8B630-E700-4856-86CC-4C063462AA70}" destId="{4160D965-9F47-46C8-BC0C-DF1BF47104BD}" srcOrd="0" destOrd="0" presId="urn:microsoft.com/office/officeart/2005/8/layout/hList2"/>
    <dgm:cxn modelId="{C14FC227-E732-40B5-892C-DF81C3907225}" type="presOf" srcId="{AE348CE7-C4FC-4182-BCCA-FC26620FEC2D}" destId="{18DA3455-5537-4488-AFE6-685383F85A11}" srcOrd="0" destOrd="0" presId="urn:microsoft.com/office/officeart/2005/8/layout/hList2"/>
    <dgm:cxn modelId="{8B39996A-3A97-41E6-995B-02551B13EE01}" type="presOf" srcId="{6CF25C99-9370-4D50-A5A2-C3597481FEAB}" destId="{F7E8F148-73F0-4981-A912-E22513D28C2B}" srcOrd="0" destOrd="0" presId="urn:microsoft.com/office/officeart/2005/8/layout/hList2"/>
    <dgm:cxn modelId="{06915186-5A58-445E-8D18-000CCE6B578E}" type="presParOf" srcId="{D86282A3-BAB8-40D5-B5CA-080E5B3B47AA}" destId="{2D9BAC56-8B6B-4649-8224-E6B30429E1DE}" srcOrd="0" destOrd="0" presId="urn:microsoft.com/office/officeart/2005/8/layout/hList2"/>
    <dgm:cxn modelId="{2A1A4C81-38E6-4C04-BE1D-7EC3F56C84B0}" type="presParOf" srcId="{2D9BAC56-8B6B-4649-8224-E6B30429E1DE}" destId="{9A3E87C9-B13A-46EA-A366-E52A2C91F953}" srcOrd="0" destOrd="0" presId="urn:microsoft.com/office/officeart/2005/8/layout/hList2"/>
    <dgm:cxn modelId="{8E4D9528-5FA9-4DC5-BA34-5FA4E086B7DB}" type="presParOf" srcId="{2D9BAC56-8B6B-4649-8224-E6B30429E1DE}" destId="{1A5C746A-4DE4-4750-8FA6-C21E0598F3D7}" srcOrd="1" destOrd="0" presId="urn:microsoft.com/office/officeart/2005/8/layout/hList2"/>
    <dgm:cxn modelId="{3C03093F-0B2A-47AC-BD1E-A3128D2DBA3A}" type="presParOf" srcId="{2D9BAC56-8B6B-4649-8224-E6B30429E1DE}" destId="{350DEACF-71D5-46B4-BA39-333DD7F7883B}" srcOrd="2" destOrd="0" presId="urn:microsoft.com/office/officeart/2005/8/layout/hList2"/>
    <dgm:cxn modelId="{426BA2E2-26FA-486D-A682-46C948B13440}" type="presParOf" srcId="{D86282A3-BAB8-40D5-B5CA-080E5B3B47AA}" destId="{945CEA07-50B3-42ED-86EF-8067BA8CBDF9}" srcOrd="1" destOrd="0" presId="urn:microsoft.com/office/officeart/2005/8/layout/hList2"/>
    <dgm:cxn modelId="{3C05B58B-8007-49A0-9674-FD6ED99B9242}" type="presParOf" srcId="{D86282A3-BAB8-40D5-B5CA-080E5B3B47AA}" destId="{4193989F-8B21-43F6-BA32-94D855D3E3B1}" srcOrd="2" destOrd="0" presId="urn:microsoft.com/office/officeart/2005/8/layout/hList2"/>
    <dgm:cxn modelId="{94A85E62-B5D0-4688-AD0F-87D7C78BB442}" type="presParOf" srcId="{4193989F-8B21-43F6-BA32-94D855D3E3B1}" destId="{5765EDF2-5A46-403D-AF6A-F95D352B1603}" srcOrd="0" destOrd="0" presId="urn:microsoft.com/office/officeart/2005/8/layout/hList2"/>
    <dgm:cxn modelId="{74B59931-AE95-4DDD-97D4-9D9D3A079479}" type="presParOf" srcId="{4193989F-8B21-43F6-BA32-94D855D3E3B1}" destId="{B6BA5A07-8183-4BF1-B422-B1BC70965AE9}" srcOrd="1" destOrd="0" presId="urn:microsoft.com/office/officeart/2005/8/layout/hList2"/>
    <dgm:cxn modelId="{BFFC5AB6-F8A5-4D2E-BFAA-FBFBC9C32A86}" type="presParOf" srcId="{4193989F-8B21-43F6-BA32-94D855D3E3B1}" destId="{18DA3455-5537-4488-AFE6-685383F85A11}" srcOrd="2" destOrd="0" presId="urn:microsoft.com/office/officeart/2005/8/layout/hList2"/>
    <dgm:cxn modelId="{62DEC41F-892A-4A3E-9F9F-5F7A0F4D72F0}" type="presParOf" srcId="{D86282A3-BAB8-40D5-B5CA-080E5B3B47AA}" destId="{038753E9-34C2-4A8C-BDB3-083F87C0D5F2}" srcOrd="3" destOrd="0" presId="urn:microsoft.com/office/officeart/2005/8/layout/hList2"/>
    <dgm:cxn modelId="{B1A8182E-E15B-4EE7-B127-A43F132BB5FF}" type="presParOf" srcId="{D86282A3-BAB8-40D5-B5CA-080E5B3B47AA}" destId="{D4DC766D-E053-4E90-99B7-246DE7A3F698}" srcOrd="4" destOrd="0" presId="urn:microsoft.com/office/officeart/2005/8/layout/hList2"/>
    <dgm:cxn modelId="{B56E4BB9-A7E1-4A0F-88E1-E18E6F10BF03}" type="presParOf" srcId="{D4DC766D-E053-4E90-99B7-246DE7A3F698}" destId="{FC384AC6-AD99-4D3E-B718-45267B979C65}" srcOrd="0" destOrd="0" presId="urn:microsoft.com/office/officeart/2005/8/layout/hList2"/>
    <dgm:cxn modelId="{D346498E-4643-4778-A5D9-13445AA22092}" type="presParOf" srcId="{D4DC766D-E053-4E90-99B7-246DE7A3F698}" destId="{F7E8F148-73F0-4981-A912-E22513D28C2B}" srcOrd="1" destOrd="0" presId="urn:microsoft.com/office/officeart/2005/8/layout/hList2"/>
    <dgm:cxn modelId="{CDEE5514-D572-4C8C-B4DD-1D00F2726AE7}" type="presParOf" srcId="{D4DC766D-E053-4E90-99B7-246DE7A3F698}" destId="{0272A55A-8FB9-4EE1-A79C-8BCF834F830E}" srcOrd="2" destOrd="0" presId="urn:microsoft.com/office/officeart/2005/8/layout/hList2"/>
    <dgm:cxn modelId="{9850188C-D2FB-455C-A8CD-C28E4BD2F3F0}" type="presParOf" srcId="{D86282A3-BAB8-40D5-B5CA-080E5B3B47AA}" destId="{101F7ED2-45A9-4547-B606-025A3DEB3F28}" srcOrd="5" destOrd="0" presId="urn:microsoft.com/office/officeart/2005/8/layout/hList2"/>
    <dgm:cxn modelId="{3511E74C-80FE-4781-B0E8-D5819B61973F}" type="presParOf" srcId="{D86282A3-BAB8-40D5-B5CA-080E5B3B47AA}" destId="{8DA48D2B-A5C1-4580-8864-DBED9E239807}" srcOrd="6" destOrd="0" presId="urn:microsoft.com/office/officeart/2005/8/layout/hList2"/>
    <dgm:cxn modelId="{DB52541A-E405-4FA4-B192-A04EB29A6BC6}" type="presParOf" srcId="{8DA48D2B-A5C1-4580-8864-DBED9E239807}" destId="{8C77F196-D953-4856-A304-EED01AD77A79}" srcOrd="0" destOrd="0" presId="urn:microsoft.com/office/officeart/2005/8/layout/hList2"/>
    <dgm:cxn modelId="{A9A037F9-6556-4CAE-9AA0-CC4653EB2AE0}" type="presParOf" srcId="{8DA48D2B-A5C1-4580-8864-DBED9E239807}" destId="{4160D965-9F47-46C8-BC0C-DF1BF47104BD}" srcOrd="1" destOrd="0" presId="urn:microsoft.com/office/officeart/2005/8/layout/hList2"/>
    <dgm:cxn modelId="{0E4A656B-622C-4BE0-A73E-3726208FBB21}" type="presParOf" srcId="{8DA48D2B-A5C1-4580-8864-DBED9E239807}" destId="{E97EB2C7-0507-4D95-AA66-A4C356EE9DB8}"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DEACF-71D5-46B4-BA39-333DD7F7883B}">
      <dsp:nvSpPr>
        <dsp:cNvPr id="0" name=""/>
        <dsp:cNvSpPr/>
      </dsp:nvSpPr>
      <dsp:spPr>
        <a:xfrm rot="16200000">
          <a:off x="-1108009" y="1822980"/>
          <a:ext cx="2648202" cy="36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1756" bIns="0" numCol="1" spcCol="1270" anchor="t" anchorCtr="0">
          <a:noAutofit/>
        </a:bodyPr>
        <a:lstStyle/>
        <a:p>
          <a:pPr lvl="0" algn="r" defTabSz="1244600">
            <a:lnSpc>
              <a:spcPct val="90000"/>
            </a:lnSpc>
            <a:spcBef>
              <a:spcPct val="0"/>
            </a:spcBef>
            <a:spcAft>
              <a:spcPct val="35000"/>
            </a:spcAft>
          </a:pPr>
          <a:r>
            <a:rPr lang="en-US" sz="2800" b="1" kern="1200" dirty="0" smtClean="0"/>
            <a:t>Depth</a:t>
          </a:r>
          <a:endParaRPr lang="en-US" sz="2800" b="1" kern="1200" dirty="0"/>
        </a:p>
      </dsp:txBody>
      <dsp:txXfrm>
        <a:off x="-1108009" y="1822980"/>
        <a:ext cx="2648202" cy="364825"/>
      </dsp:txXfrm>
    </dsp:sp>
    <dsp:sp modelId="{1A5C746A-4DE4-4750-8FA6-C21E0598F3D7}">
      <dsp:nvSpPr>
        <dsp:cNvPr id="0" name=""/>
        <dsp:cNvSpPr/>
      </dsp:nvSpPr>
      <dsp:spPr>
        <a:xfrm>
          <a:off x="446315" y="645462"/>
          <a:ext cx="2096507" cy="26482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21756" rIns="142240" bIns="142240" numCol="1" spcCol="1270" anchor="t" anchorCtr="0">
          <a:noAutofit/>
        </a:bodyPr>
        <a:lstStyle/>
        <a:p>
          <a:pPr marL="0" lvl="1" indent="-228600" algn="l" defTabSz="889000">
            <a:lnSpc>
              <a:spcPct val="90000"/>
            </a:lnSpc>
            <a:spcBef>
              <a:spcPct val="0"/>
            </a:spcBef>
            <a:spcAft>
              <a:spcPct val="15000"/>
            </a:spcAft>
            <a:buChar char="••"/>
          </a:pPr>
          <a:r>
            <a:rPr lang="en-US" sz="2000" b="0" kern="1200" dirty="0" smtClean="0">
              <a:solidFill>
                <a:schemeClr val="tx1"/>
              </a:solidFill>
            </a:rPr>
            <a:t>Make deep, meaningful connections to the ways students use quantitative reasoning</a:t>
          </a:r>
          <a:endParaRPr lang="en-US" sz="2000" b="0" kern="1200" dirty="0">
            <a:solidFill>
              <a:schemeClr val="tx1"/>
            </a:solidFill>
          </a:endParaRPr>
        </a:p>
      </dsp:txBody>
      <dsp:txXfrm>
        <a:off x="446315" y="645462"/>
        <a:ext cx="2096507" cy="2648202"/>
      </dsp:txXfrm>
    </dsp:sp>
    <dsp:sp modelId="{9A3E87C9-B13A-46EA-A366-E52A2C91F953}">
      <dsp:nvSpPr>
        <dsp:cNvPr id="0" name=""/>
        <dsp:cNvSpPr/>
      </dsp:nvSpPr>
      <dsp:spPr>
        <a:xfrm>
          <a:off x="95611" y="101466"/>
          <a:ext cx="980695" cy="85450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DA3455-5537-4488-AFE6-685383F85A11}">
      <dsp:nvSpPr>
        <dsp:cNvPr id="0" name=""/>
        <dsp:cNvSpPr/>
      </dsp:nvSpPr>
      <dsp:spPr>
        <a:xfrm rot="16200000">
          <a:off x="1705287" y="1796385"/>
          <a:ext cx="2648202" cy="36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1756" bIns="0" numCol="1" spcCol="1270" anchor="t" anchorCtr="0">
          <a:noAutofit/>
        </a:bodyPr>
        <a:lstStyle/>
        <a:p>
          <a:pPr lvl="0" algn="r" defTabSz="1244600">
            <a:lnSpc>
              <a:spcPct val="90000"/>
            </a:lnSpc>
            <a:spcBef>
              <a:spcPct val="0"/>
            </a:spcBef>
            <a:spcAft>
              <a:spcPct val="35000"/>
            </a:spcAft>
          </a:pPr>
          <a:r>
            <a:rPr lang="en-US" sz="2800" b="1" kern="1200" dirty="0" smtClean="0"/>
            <a:t>Grain Size</a:t>
          </a:r>
          <a:endParaRPr lang="en-US" sz="2800" b="1" kern="1200" dirty="0"/>
        </a:p>
      </dsp:txBody>
      <dsp:txXfrm>
        <a:off x="1705287" y="1796385"/>
        <a:ext cx="2648202" cy="364825"/>
      </dsp:txXfrm>
    </dsp:sp>
    <dsp:sp modelId="{B6BA5A07-8183-4BF1-B422-B1BC70965AE9}">
      <dsp:nvSpPr>
        <dsp:cNvPr id="0" name=""/>
        <dsp:cNvSpPr/>
      </dsp:nvSpPr>
      <dsp:spPr>
        <a:xfrm>
          <a:off x="3216355" y="583036"/>
          <a:ext cx="2181480" cy="2648202"/>
        </a:xfrm>
        <a:prstGeom prst="rect">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21756" rIns="142240" bIns="142240" numCol="1" spcCol="1270" anchor="t" anchorCtr="0">
          <a:noAutofit/>
        </a:bodyPr>
        <a:lstStyle/>
        <a:p>
          <a:pPr marL="0" lvl="1" indent="-228600" algn="l" defTabSz="889000">
            <a:lnSpc>
              <a:spcPct val="90000"/>
            </a:lnSpc>
            <a:spcBef>
              <a:spcPct val="0"/>
            </a:spcBef>
            <a:spcAft>
              <a:spcPct val="15000"/>
            </a:spcAft>
            <a:buChar char="••"/>
          </a:pPr>
          <a:r>
            <a:rPr lang="en-US" sz="2000" b="0" kern="1200" dirty="0" smtClean="0">
              <a:solidFill>
                <a:schemeClr val="tx1"/>
              </a:solidFill>
            </a:rPr>
            <a:t>Know the interests of individual learners</a:t>
          </a:r>
          <a:endParaRPr lang="en-US" sz="2000" b="0" kern="1200" dirty="0">
            <a:solidFill>
              <a:schemeClr val="tx1"/>
            </a:solidFill>
          </a:endParaRPr>
        </a:p>
      </dsp:txBody>
      <dsp:txXfrm>
        <a:off x="3216355" y="583036"/>
        <a:ext cx="2181480" cy="2648202"/>
      </dsp:txXfrm>
    </dsp:sp>
    <dsp:sp modelId="{5765EDF2-5A46-403D-AF6A-F95D352B1603}">
      <dsp:nvSpPr>
        <dsp:cNvPr id="0" name=""/>
        <dsp:cNvSpPr/>
      </dsp:nvSpPr>
      <dsp:spPr>
        <a:xfrm>
          <a:off x="3033660" y="101466"/>
          <a:ext cx="729651" cy="72965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72A55A-8FB9-4EE1-A79C-8BCF834F830E}">
      <dsp:nvSpPr>
        <dsp:cNvPr id="0" name=""/>
        <dsp:cNvSpPr/>
      </dsp:nvSpPr>
      <dsp:spPr>
        <a:xfrm rot="16200000">
          <a:off x="4615414" y="1822099"/>
          <a:ext cx="2648202" cy="36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1756" bIns="0" numCol="1" spcCol="1270" anchor="t" anchorCtr="0">
          <a:noAutofit/>
        </a:bodyPr>
        <a:lstStyle/>
        <a:p>
          <a:pPr lvl="0" algn="r" defTabSz="1244600">
            <a:lnSpc>
              <a:spcPct val="90000"/>
            </a:lnSpc>
            <a:spcBef>
              <a:spcPct val="0"/>
            </a:spcBef>
            <a:spcAft>
              <a:spcPct val="35000"/>
            </a:spcAft>
          </a:pPr>
          <a:r>
            <a:rPr lang="en-US" sz="2800" b="1" kern="1200" dirty="0" smtClean="0"/>
            <a:t>Ownership</a:t>
          </a:r>
          <a:endParaRPr lang="en-US" sz="2800" b="1" kern="1200" dirty="0"/>
        </a:p>
      </dsp:txBody>
      <dsp:txXfrm>
        <a:off x="4615414" y="1822099"/>
        <a:ext cx="2648202" cy="364825"/>
      </dsp:txXfrm>
    </dsp:sp>
    <dsp:sp modelId="{F7E8F148-73F0-4981-A912-E22513D28C2B}">
      <dsp:nvSpPr>
        <dsp:cNvPr id="0" name=""/>
        <dsp:cNvSpPr/>
      </dsp:nvSpPr>
      <dsp:spPr>
        <a:xfrm>
          <a:off x="6161547" y="583036"/>
          <a:ext cx="2001121" cy="2648202"/>
        </a:xfrm>
        <a:prstGeom prst="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21756" rIns="142240" bIns="142240" numCol="1" spcCol="1270" anchor="t" anchorCtr="0">
          <a:noAutofit/>
        </a:bodyPr>
        <a:lstStyle/>
        <a:p>
          <a:pPr marL="0" lvl="1" indent="-228600" algn="l" defTabSz="889000">
            <a:lnSpc>
              <a:spcPct val="90000"/>
            </a:lnSpc>
            <a:spcBef>
              <a:spcPct val="0"/>
            </a:spcBef>
            <a:spcAft>
              <a:spcPct val="15000"/>
            </a:spcAft>
            <a:buChar char="••"/>
          </a:pPr>
          <a:r>
            <a:rPr lang="en-US" sz="2000" b="0" kern="1200" dirty="0" smtClean="0">
              <a:solidFill>
                <a:schemeClr val="bg1"/>
              </a:solidFill>
            </a:rPr>
            <a:t>Allow students to control the connections made to their interests</a:t>
          </a:r>
          <a:endParaRPr lang="en-US" sz="1800" b="0" kern="1200" dirty="0">
            <a:solidFill>
              <a:schemeClr val="bg1"/>
            </a:solidFill>
          </a:endParaRPr>
        </a:p>
      </dsp:txBody>
      <dsp:txXfrm>
        <a:off x="6161547" y="583036"/>
        <a:ext cx="2001121" cy="2648202"/>
      </dsp:txXfrm>
    </dsp:sp>
    <dsp:sp modelId="{FC384AC6-AD99-4D3E-B718-45267B979C65}">
      <dsp:nvSpPr>
        <dsp:cNvPr id="0" name=""/>
        <dsp:cNvSpPr/>
      </dsp:nvSpPr>
      <dsp:spPr>
        <a:xfrm>
          <a:off x="5888673" y="101466"/>
          <a:ext cx="729651" cy="72965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7EB2C7-0507-4D95-AA66-A4C356EE9DB8}">
      <dsp:nvSpPr>
        <dsp:cNvPr id="0" name=""/>
        <dsp:cNvSpPr/>
      </dsp:nvSpPr>
      <dsp:spPr>
        <a:xfrm rot="16200000">
          <a:off x="7444085" y="1724724"/>
          <a:ext cx="2648202" cy="36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21756" bIns="0" numCol="1" spcCol="1270" anchor="t" anchorCtr="0">
          <a:noAutofit/>
        </a:bodyPr>
        <a:lstStyle/>
        <a:p>
          <a:pPr lvl="0" algn="r" defTabSz="1244600">
            <a:lnSpc>
              <a:spcPct val="90000"/>
            </a:lnSpc>
            <a:spcBef>
              <a:spcPct val="0"/>
            </a:spcBef>
            <a:spcAft>
              <a:spcPct val="35000"/>
            </a:spcAft>
          </a:pPr>
          <a:r>
            <a:rPr lang="en-US" sz="2800" b="1" kern="1200" dirty="0" smtClean="0"/>
            <a:t>Richness</a:t>
          </a:r>
          <a:endParaRPr lang="en-US" sz="2800" b="1" kern="1200" dirty="0"/>
        </a:p>
      </dsp:txBody>
      <dsp:txXfrm>
        <a:off x="7444085" y="1724724"/>
        <a:ext cx="2648202" cy="364825"/>
      </dsp:txXfrm>
    </dsp:sp>
    <dsp:sp modelId="{4160D965-9F47-46C8-BC0C-DF1BF47104BD}">
      <dsp:nvSpPr>
        <dsp:cNvPr id="0" name=""/>
        <dsp:cNvSpPr/>
      </dsp:nvSpPr>
      <dsp:spPr>
        <a:xfrm>
          <a:off x="8951295" y="583036"/>
          <a:ext cx="1951293" cy="2648202"/>
        </a:xfrm>
        <a:prstGeom prst="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321756" rIns="128016" bIns="128016" numCol="1" spcCol="1270" anchor="t" anchorCtr="0">
          <a:noAutofit/>
        </a:bodyPr>
        <a:lstStyle/>
        <a:p>
          <a:pPr marL="0" lvl="1" indent="-171450" algn="l" defTabSz="800100">
            <a:lnSpc>
              <a:spcPct val="90000"/>
            </a:lnSpc>
            <a:spcBef>
              <a:spcPct val="0"/>
            </a:spcBef>
            <a:spcAft>
              <a:spcPct val="15000"/>
            </a:spcAft>
            <a:buChar char="••"/>
          </a:pPr>
          <a:r>
            <a:rPr lang="en-US" sz="1800" b="0" kern="1200" dirty="0" smtClean="0">
              <a:solidFill>
                <a:schemeClr val="bg1"/>
              </a:solidFill>
            </a:rPr>
            <a:t>Balance rich problem-solving with explicit connections to abstractions afterwards</a:t>
          </a:r>
          <a:endParaRPr lang="en-US" sz="1800" b="0" kern="1200" dirty="0">
            <a:solidFill>
              <a:schemeClr val="bg1"/>
            </a:solidFill>
          </a:endParaRPr>
        </a:p>
      </dsp:txBody>
      <dsp:txXfrm>
        <a:off x="8951295" y="583036"/>
        <a:ext cx="1951293" cy="2648202"/>
      </dsp:txXfrm>
    </dsp:sp>
    <dsp:sp modelId="{8C77F196-D953-4856-A304-EED01AD77A79}">
      <dsp:nvSpPr>
        <dsp:cNvPr id="0" name=""/>
        <dsp:cNvSpPr/>
      </dsp:nvSpPr>
      <dsp:spPr>
        <a:xfrm>
          <a:off x="8653507" y="101466"/>
          <a:ext cx="729651" cy="72965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C6832-1CB9-447A-BB58-80D7D00555E3}" type="datetimeFigureOut">
              <a:rPr lang="en-US" smtClean="0"/>
              <a:t>2/28/2015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34D764-EDB4-488C-894D-2D1A45B4F8F1}" type="slidenum">
              <a:rPr lang="en-US" smtClean="0"/>
              <a:t>‹#›</a:t>
            </a:fld>
            <a:endParaRPr lang="en-US"/>
          </a:p>
        </p:txBody>
      </p:sp>
    </p:spTree>
    <p:extLst>
      <p:ext uri="{BB962C8B-B14F-4D97-AF65-F5344CB8AC3E}">
        <p14:creationId xmlns:p14="http://schemas.microsoft.com/office/powerpoint/2010/main" val="3515303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40,075 km</a:t>
            </a:r>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3</a:t>
            </a:fld>
            <a:endParaRPr lang="en-US"/>
          </a:p>
        </p:txBody>
      </p:sp>
    </p:spTree>
    <p:extLst>
      <p:ext uri="{BB962C8B-B14F-4D97-AF65-F5344CB8AC3E}">
        <p14:creationId xmlns:p14="http://schemas.microsoft.com/office/powerpoint/2010/main" val="1596488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SMARTART</a:t>
            </a:r>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19</a:t>
            </a:fld>
            <a:endParaRPr lang="en-US"/>
          </a:p>
        </p:txBody>
      </p:sp>
    </p:spTree>
    <p:extLst>
      <p:ext uri="{BB962C8B-B14F-4D97-AF65-F5344CB8AC3E}">
        <p14:creationId xmlns:p14="http://schemas.microsoft.com/office/powerpoint/2010/main" val="1593116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21</a:t>
            </a:fld>
            <a:endParaRPr lang="en-US"/>
          </a:p>
        </p:txBody>
      </p:sp>
    </p:spTree>
    <p:extLst>
      <p:ext uri="{BB962C8B-B14F-4D97-AF65-F5344CB8AC3E}">
        <p14:creationId xmlns:p14="http://schemas.microsoft.com/office/powerpoint/2010/main" val="355795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t>“It could have already started at 4 feet... </a:t>
            </a:r>
            <a:r>
              <a:rPr lang="en-US" sz="1200" b="1" i="1" smtClean="0"/>
              <a:t>and 175 could equal the time it took for it to go 4 feet.”</a:t>
            </a:r>
          </a:p>
          <a:p>
            <a:endParaRPr lang="en-US" smtClean="0"/>
          </a:p>
          <a:p>
            <a:r>
              <a:rPr lang="en-US" dirty="0" smtClean="0"/>
              <a:t>Start off with Why Algebra?</a:t>
            </a:r>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6</a:t>
            </a:fld>
            <a:endParaRPr lang="en-US"/>
          </a:p>
        </p:txBody>
      </p:sp>
    </p:spTree>
    <p:extLst>
      <p:ext uri="{BB962C8B-B14F-4D97-AF65-F5344CB8AC3E}">
        <p14:creationId xmlns:p14="http://schemas.microsoft.com/office/powerpoint/2010/main" val="346395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5F456-B101-4C7A-83F2-C0FB85A5E17B}" type="slidenum">
              <a:rPr lang="en-US" smtClean="0"/>
              <a:pPr/>
              <a:t>11</a:t>
            </a:fld>
            <a:endParaRPr lang="en-US"/>
          </a:p>
        </p:txBody>
      </p:sp>
    </p:spTree>
    <p:extLst>
      <p:ext uri="{BB962C8B-B14F-4D97-AF65-F5344CB8AC3E}">
        <p14:creationId xmlns:p14="http://schemas.microsoft.com/office/powerpoint/2010/main" val="3415170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tracked into lowest math class</a:t>
            </a:r>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12</a:t>
            </a:fld>
            <a:endParaRPr lang="en-US"/>
          </a:p>
        </p:txBody>
      </p:sp>
    </p:spTree>
    <p:extLst>
      <p:ext uri="{BB962C8B-B14F-4D97-AF65-F5344CB8AC3E}">
        <p14:creationId xmlns:p14="http://schemas.microsoft.com/office/powerpoint/2010/main" val="252413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13</a:t>
            </a:fld>
            <a:endParaRPr lang="en-US"/>
          </a:p>
        </p:txBody>
      </p:sp>
    </p:spTree>
    <p:extLst>
      <p:ext uri="{BB962C8B-B14F-4D97-AF65-F5344CB8AC3E}">
        <p14:creationId xmlns:p14="http://schemas.microsoft.com/office/powerpoint/2010/main" val="147258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14</a:t>
            </a:fld>
            <a:endParaRPr lang="en-US"/>
          </a:p>
        </p:txBody>
      </p:sp>
    </p:spTree>
    <p:extLst>
      <p:ext uri="{BB962C8B-B14F-4D97-AF65-F5344CB8AC3E}">
        <p14:creationId xmlns:p14="http://schemas.microsoft.com/office/powerpoint/2010/main" val="111762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15</a:t>
            </a:fld>
            <a:endParaRPr lang="en-US"/>
          </a:p>
        </p:txBody>
      </p:sp>
    </p:spTree>
    <p:extLst>
      <p:ext uri="{BB962C8B-B14F-4D97-AF65-F5344CB8AC3E}">
        <p14:creationId xmlns:p14="http://schemas.microsoft.com/office/powerpoint/2010/main" val="3014452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Need deeper personalization at a smaller grain size, in addition to increased ownership. How can this be feasible?</a:t>
            </a:r>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16</a:t>
            </a:fld>
            <a:endParaRPr lang="en-US"/>
          </a:p>
        </p:txBody>
      </p:sp>
    </p:spTree>
    <p:extLst>
      <p:ext uri="{BB962C8B-B14F-4D97-AF65-F5344CB8AC3E}">
        <p14:creationId xmlns:p14="http://schemas.microsoft.com/office/powerpoint/2010/main" val="1196231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4D764-EDB4-488C-894D-2D1A45B4F8F1}" type="slidenum">
              <a:rPr lang="en-US" smtClean="0"/>
              <a:t>18</a:t>
            </a:fld>
            <a:endParaRPr lang="en-US"/>
          </a:p>
        </p:txBody>
      </p:sp>
    </p:spTree>
    <p:extLst>
      <p:ext uri="{BB962C8B-B14F-4D97-AF65-F5344CB8AC3E}">
        <p14:creationId xmlns:p14="http://schemas.microsoft.com/office/powerpoint/2010/main" val="4221915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2/28/2015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2/28/2015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2/28/2015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2/28/2015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2/28/2015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2/28/2015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2/28/2015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hyperlink" Target="http://www.smu.edu/mmt" TargetMode="External"/><Relationship Id="rId7" Type="http://schemas.openxmlformats.org/officeDocument/2006/relationships/image" Target="../media/image29.jpeg"/><Relationship Id="rId2" Type="http://schemas.openxmlformats.org/officeDocument/2006/relationships/hyperlink" Target="mailto:cwalkington@smu.edu" TargetMode="Externa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hyperlink" Target="http://www.smu.edu/mmt" TargetMode="External"/><Relationship Id="rId7" Type="http://schemas.openxmlformats.org/officeDocument/2006/relationships/image" Target="../media/image29.jpeg"/><Relationship Id="rId2" Type="http://schemas.openxmlformats.org/officeDocument/2006/relationships/hyperlink" Target="mailto:cwalkington@smu.edu" TargetMode="Externa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O8Ppsm5OwX18QM&amp;tbnid=eJSZ4vmUpz2-3M:&amp;ved=0CAUQjRw&amp;url=http://www.bored.com/comics/ainalgebrafinallypaysoff.html&amp;ei=SnkIUZqkPNSO2QXL04HwCA&amp;bvm=bv.41642243,d.b2I&amp;psig=AFQjCNFuET_dM6aYkOJJ00Q5fw8s0c4J5Q&amp;ust=1359596081293188" TargetMode="External"/><Relationship Id="rId2" Type="http://schemas.openxmlformats.org/officeDocument/2006/relationships/hyperlink" Target="https://www.youtube.com/watch?v=qNACe-wp3u8#t=89" TargetMode="Externa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vimeo.com/109405701" TargetMode="Externa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29781"/>
            <a:ext cx="10464800" cy="1825096"/>
          </a:xfrm>
        </p:spPr>
        <p:txBody>
          <a:bodyPr>
            <a:noAutofit/>
          </a:bodyPr>
          <a:lstStyle/>
          <a:p>
            <a:r>
              <a:rPr lang="en-US" sz="4800" b="1" dirty="0"/>
              <a:t>Mathematical Problem Solving in Real World Situations</a:t>
            </a:r>
            <a:endParaRPr lang="en-US" sz="4800" dirty="0">
              <a:solidFill>
                <a:schemeClr val="accent2"/>
              </a:solidFill>
            </a:endParaRPr>
          </a:p>
        </p:txBody>
      </p:sp>
      <p:sp>
        <p:nvSpPr>
          <p:cNvPr id="3" name="Subtitle 2"/>
          <p:cNvSpPr>
            <a:spLocks noGrp="1"/>
          </p:cNvSpPr>
          <p:nvPr>
            <p:ph type="subTitle" idx="1"/>
          </p:nvPr>
        </p:nvSpPr>
        <p:spPr>
          <a:xfrm>
            <a:off x="1371600" y="4095840"/>
            <a:ext cx="8703733" cy="685800"/>
          </a:xfrm>
        </p:spPr>
        <p:txBody>
          <a:bodyPr>
            <a:noAutofit/>
          </a:bodyPr>
          <a:lstStyle/>
          <a:p>
            <a:r>
              <a:rPr lang="en-US" sz="2800" dirty="0" smtClean="0"/>
              <a:t>Dr. Candace </a:t>
            </a:r>
            <a:r>
              <a:rPr lang="en-US" sz="2800" dirty="0" err="1" smtClean="0"/>
              <a:t>Walkington</a:t>
            </a:r>
            <a:endParaRPr lang="en-US" sz="2800" dirty="0" smtClean="0"/>
          </a:p>
          <a:p>
            <a:r>
              <a:rPr lang="en-US" sz="2800" dirty="0" smtClean="0"/>
              <a:t>Assistant Professor, Simmons School of Education and Human Development</a:t>
            </a:r>
          </a:p>
          <a:p>
            <a:r>
              <a:rPr lang="en-US" sz="2800" dirty="0" smtClean="0"/>
              <a:t>Southern Methodist University</a:t>
            </a:r>
            <a:endParaRPr lang="en-US" sz="2800" dirty="0"/>
          </a:p>
        </p:txBody>
      </p:sp>
      <p:pic>
        <p:nvPicPr>
          <p:cNvPr id="6" name="Picture 5"/>
          <p:cNvPicPr>
            <a:picLocks noChangeAspect="1"/>
          </p:cNvPicPr>
          <p:nvPr/>
        </p:nvPicPr>
        <p:blipFill rotWithShape="1">
          <a:blip r:embed="rId2"/>
          <a:srcRect l="35137" t="23063" r="34165" b="22285"/>
          <a:stretch/>
        </p:blipFill>
        <p:spPr>
          <a:xfrm>
            <a:off x="10225314" y="3960374"/>
            <a:ext cx="1611086" cy="2554915"/>
          </a:xfrm>
          <a:prstGeom prst="rect">
            <a:avLst/>
          </a:prstGeom>
        </p:spPr>
      </p:pic>
    </p:spTree>
    <p:extLst>
      <p:ext uri="{BB962C8B-B14F-4D97-AF65-F5344CB8AC3E}">
        <p14:creationId xmlns:p14="http://schemas.microsoft.com/office/powerpoint/2010/main" val="634801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98506"/>
            <a:ext cx="8610600" cy="1293028"/>
          </a:xfrm>
        </p:spPr>
        <p:txBody>
          <a:bodyPr/>
          <a:lstStyle/>
          <a:p>
            <a:r>
              <a:rPr lang="en-US" dirty="0" smtClean="0"/>
              <a:t>Study 2</a:t>
            </a:r>
            <a:endParaRPr lang="en-US" dirty="0"/>
          </a:p>
        </p:txBody>
      </p:sp>
      <p:sp>
        <p:nvSpPr>
          <p:cNvPr id="3" name="Content Placeholder 2"/>
          <p:cNvSpPr>
            <a:spLocks noGrp="1"/>
          </p:cNvSpPr>
          <p:nvPr>
            <p:ph idx="1"/>
          </p:nvPr>
        </p:nvSpPr>
        <p:spPr>
          <a:xfrm>
            <a:off x="685800" y="1869096"/>
            <a:ext cx="10820400" cy="4779677"/>
          </a:xfrm>
        </p:spPr>
        <p:txBody>
          <a:bodyPr>
            <a:normAutofit/>
          </a:bodyPr>
          <a:lstStyle/>
          <a:p>
            <a:r>
              <a:rPr lang="en-US" dirty="0" smtClean="0"/>
              <a:t>Which group of students learned more? (all lasted same amount of time)</a:t>
            </a:r>
          </a:p>
          <a:p>
            <a:endParaRPr lang="en-US" dirty="0"/>
          </a:p>
          <a:p>
            <a:endParaRPr lang="en-US" dirty="0" smtClean="0"/>
          </a:p>
          <a:p>
            <a:endParaRPr lang="en-US" dirty="0" smtClean="0"/>
          </a:p>
          <a:p>
            <a:endParaRPr lang="en-US" dirty="0"/>
          </a:p>
          <a:p>
            <a:endParaRPr lang="en-US" dirty="0" smtClean="0"/>
          </a:p>
          <a:p>
            <a:pPr marL="0" indent="0">
              <a:buNone/>
            </a:pPr>
            <a:endParaRPr lang="en-US" dirty="0" smtClean="0"/>
          </a:p>
          <a:p>
            <a:endParaRPr lang="en-US" dirty="0" smtClean="0"/>
          </a:p>
          <a:p>
            <a:endParaRPr lang="en-US" dirty="0" smtClean="0"/>
          </a:p>
          <a:p>
            <a:r>
              <a:rPr lang="en-US" dirty="0" smtClean="0"/>
              <a:t>How do results like these compare to the organization of high school textbooks? (Walkington, Sherman, &amp; Howell, accepted with revisions)</a:t>
            </a:r>
          </a:p>
        </p:txBody>
      </p:sp>
      <p:graphicFrame>
        <p:nvGraphicFramePr>
          <p:cNvPr id="4" name="Table 3"/>
          <p:cNvGraphicFramePr>
            <a:graphicFrameLocks noGrp="1"/>
          </p:cNvGraphicFramePr>
          <p:nvPr>
            <p:extLst/>
          </p:nvPr>
        </p:nvGraphicFramePr>
        <p:xfrm>
          <a:off x="577312" y="2487480"/>
          <a:ext cx="11110564" cy="3108960"/>
        </p:xfrm>
        <a:graphic>
          <a:graphicData uri="http://schemas.openxmlformats.org/drawingml/2006/table">
            <a:tbl>
              <a:tblPr firstRow="1" bandRow="1">
                <a:tableStyleId>{5C22544A-7EE6-4342-B048-85BDC9FD1C3A}</a:tableStyleId>
              </a:tblPr>
              <a:tblGrid>
                <a:gridCol w="2777641"/>
                <a:gridCol w="2777641"/>
                <a:gridCol w="2777641"/>
                <a:gridCol w="2777641"/>
              </a:tblGrid>
              <a:tr h="370840">
                <a:tc>
                  <a:txBody>
                    <a:bodyPr/>
                    <a:lstStyle/>
                    <a:p>
                      <a:r>
                        <a:rPr lang="en-US" sz="2400" dirty="0" smtClean="0"/>
                        <a:t>Concrete Only</a:t>
                      </a:r>
                      <a:endParaRPr lang="en-US" sz="2400" dirty="0"/>
                    </a:p>
                  </a:txBody>
                  <a:tcPr/>
                </a:tc>
                <a:tc>
                  <a:txBody>
                    <a:bodyPr/>
                    <a:lstStyle/>
                    <a:p>
                      <a:r>
                        <a:rPr lang="en-US" sz="2400" dirty="0" smtClean="0"/>
                        <a:t>Abstract</a:t>
                      </a:r>
                      <a:r>
                        <a:rPr lang="en-US" sz="2400" baseline="0" dirty="0" smtClean="0"/>
                        <a:t> Only</a:t>
                      </a:r>
                      <a:endParaRPr lang="en-US" sz="2400" dirty="0"/>
                    </a:p>
                  </a:txBody>
                  <a:tcPr/>
                </a:tc>
                <a:tc>
                  <a:txBody>
                    <a:bodyPr/>
                    <a:lstStyle/>
                    <a:p>
                      <a:r>
                        <a:rPr lang="en-US" sz="2400" dirty="0" smtClean="0"/>
                        <a:t>Abstract to Concrete</a:t>
                      </a:r>
                      <a:endParaRPr lang="en-US" sz="2400" dirty="0"/>
                    </a:p>
                  </a:txBody>
                  <a:tcPr/>
                </a:tc>
                <a:tc>
                  <a:txBody>
                    <a:bodyPr/>
                    <a:lstStyle/>
                    <a:p>
                      <a:r>
                        <a:rPr lang="en-US" sz="2400" dirty="0" smtClean="0"/>
                        <a:t>Concrete to Abstract</a:t>
                      </a:r>
                      <a:endParaRPr lang="en-US" sz="2400" dirty="0"/>
                    </a:p>
                  </a:txBody>
                  <a:tcPr/>
                </a:tc>
              </a:tr>
              <a:tr h="370840">
                <a:tc>
                  <a:txBody>
                    <a:bodyPr/>
                    <a:lstStyle/>
                    <a:p>
                      <a:r>
                        <a:rPr lang="en-US" sz="2400" dirty="0" smtClean="0"/>
                        <a:t>Taught mathematical principle using concrete scenario (ants and food)</a:t>
                      </a:r>
                      <a:endParaRPr lang="en-US" sz="2400" dirty="0"/>
                    </a:p>
                  </a:txBody>
                  <a:tcPr/>
                </a:tc>
                <a:tc>
                  <a:txBody>
                    <a:bodyPr/>
                    <a:lstStyle/>
                    <a:p>
                      <a:r>
                        <a:rPr lang="en-US" sz="2400" dirty="0" smtClean="0"/>
                        <a:t>Taught principle using abstraction only (dots/ abstract shapes)</a:t>
                      </a:r>
                      <a:endParaRPr lang="en-US" sz="2400" dirty="0"/>
                    </a:p>
                  </a:txBody>
                  <a:tcPr/>
                </a:tc>
                <a:tc>
                  <a:txBody>
                    <a:bodyPr/>
                    <a:lstStyle/>
                    <a:p>
                      <a:r>
                        <a:rPr lang="en-US" sz="2400" dirty="0" smtClean="0"/>
                        <a:t>Taught principle using abstraction</a:t>
                      </a:r>
                      <a:r>
                        <a:rPr lang="en-US" sz="2400" baseline="0" dirty="0" smtClean="0"/>
                        <a:t> then concrete afterwards</a:t>
                      </a:r>
                      <a:endParaRPr lang="en-US" sz="2400" dirty="0"/>
                    </a:p>
                  </a:txBody>
                  <a:tcPr/>
                </a:tc>
                <a:tc>
                  <a:txBody>
                    <a:bodyPr/>
                    <a:lstStyle/>
                    <a:p>
                      <a:r>
                        <a:rPr lang="en-US" sz="2400" dirty="0" smtClean="0"/>
                        <a:t>Taught principle</a:t>
                      </a:r>
                      <a:r>
                        <a:rPr lang="en-US" sz="2400" baseline="0" dirty="0" smtClean="0"/>
                        <a:t> using concrete scenario and then abstraction afterwards</a:t>
                      </a:r>
                      <a:endParaRPr lang="en-US" sz="2400" dirty="0"/>
                    </a:p>
                  </a:txBody>
                  <a:tcPr/>
                </a:tc>
              </a:tr>
            </a:tbl>
          </a:graphicData>
        </a:graphic>
      </p:graphicFrame>
      <p:sp>
        <p:nvSpPr>
          <p:cNvPr id="9" name="TextBox 8"/>
          <p:cNvSpPr txBox="1"/>
          <p:nvPr/>
        </p:nvSpPr>
        <p:spPr>
          <a:xfrm>
            <a:off x="4711485" y="6485465"/>
            <a:ext cx="7480516" cy="369332"/>
          </a:xfrm>
          <a:prstGeom prst="rect">
            <a:avLst/>
          </a:prstGeom>
          <a:solidFill>
            <a:schemeClr val="accent3"/>
          </a:solidFill>
        </p:spPr>
        <p:txBody>
          <a:bodyPr wrap="square" rtlCol="0">
            <a:spAutoFit/>
          </a:bodyPr>
          <a:lstStyle/>
          <a:p>
            <a:pPr algn="r"/>
            <a:r>
              <a:rPr lang="en-US" dirty="0" smtClean="0">
                <a:solidFill>
                  <a:schemeClr val="bg1"/>
                </a:solidFill>
              </a:rPr>
              <a:t>Goldstone &amp; Son (2005), </a:t>
            </a:r>
            <a:r>
              <a:rPr lang="en-US" i="1" dirty="0" smtClean="0">
                <a:solidFill>
                  <a:schemeClr val="bg1"/>
                </a:solidFill>
              </a:rPr>
              <a:t>The Journal of the Learning Sciences</a:t>
            </a:r>
            <a:endParaRPr lang="en-US" i="1" dirty="0">
              <a:solidFill>
                <a:schemeClr val="bg1"/>
              </a:solidFill>
            </a:endParaRPr>
          </a:p>
        </p:txBody>
      </p:sp>
    </p:spTree>
    <p:extLst>
      <p:ext uri="{BB962C8B-B14F-4D97-AF65-F5344CB8AC3E}">
        <p14:creationId xmlns:p14="http://schemas.microsoft.com/office/powerpoint/2010/main" val="275032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Personalization?</a:t>
            </a:r>
            <a:endParaRPr lang="en-US" dirty="0"/>
          </a:p>
        </p:txBody>
      </p:sp>
      <p:sp>
        <p:nvSpPr>
          <p:cNvPr id="3" name="Content Placeholder 2"/>
          <p:cNvSpPr>
            <a:spLocks noGrp="1"/>
          </p:cNvSpPr>
          <p:nvPr>
            <p:ph idx="1"/>
          </p:nvPr>
        </p:nvSpPr>
        <p:spPr>
          <a:xfrm>
            <a:off x="897467" y="1935480"/>
            <a:ext cx="9313333" cy="4541520"/>
          </a:xfrm>
        </p:spPr>
        <p:txBody>
          <a:bodyPr>
            <a:normAutofit/>
          </a:bodyPr>
          <a:lstStyle/>
          <a:p>
            <a:endParaRPr lang="en-US" sz="2800" dirty="0"/>
          </a:p>
          <a:p>
            <a:endParaRPr lang="en-US" sz="2800" dirty="0"/>
          </a:p>
          <a:p>
            <a:endParaRPr lang="en-US" sz="2800" dirty="0"/>
          </a:p>
          <a:p>
            <a:endParaRPr lang="en-US" sz="2800" dirty="0"/>
          </a:p>
          <a:p>
            <a:endParaRPr lang="en-US" sz="2800" dirty="0"/>
          </a:p>
        </p:txBody>
      </p:sp>
      <p:sp>
        <p:nvSpPr>
          <p:cNvPr id="4" name="TextBox 3"/>
          <p:cNvSpPr txBox="1"/>
          <p:nvPr/>
        </p:nvSpPr>
        <p:spPr>
          <a:xfrm>
            <a:off x="1861858" y="4889246"/>
            <a:ext cx="2426762" cy="1200329"/>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smtClean="0">
                <a:solidFill>
                  <a:schemeClr val="bg1"/>
                </a:solidFill>
              </a:rPr>
              <a:t>Student interested in movies</a:t>
            </a:r>
            <a:endParaRPr lang="en-US" sz="2400" dirty="0">
              <a:solidFill>
                <a:schemeClr val="bg1"/>
              </a:solidFill>
            </a:endParaRPr>
          </a:p>
        </p:txBody>
      </p:sp>
      <p:sp>
        <p:nvSpPr>
          <p:cNvPr id="5" name="TextBox 4"/>
          <p:cNvSpPr txBox="1"/>
          <p:nvPr/>
        </p:nvSpPr>
        <p:spPr>
          <a:xfrm>
            <a:off x="5777443" y="4845784"/>
            <a:ext cx="3352800" cy="1323439"/>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000" dirty="0" smtClean="0">
                <a:solidFill>
                  <a:schemeClr val="bg1"/>
                </a:solidFill>
              </a:rPr>
              <a:t>Introduced to systems through “The Interview” problem scenario from the </a:t>
            </a:r>
            <a:r>
              <a:rPr lang="en-US" sz="2000" i="1" dirty="0" smtClean="0">
                <a:solidFill>
                  <a:schemeClr val="bg1"/>
                </a:solidFill>
              </a:rPr>
              <a:t>New York Times</a:t>
            </a:r>
            <a:endParaRPr lang="en-US" sz="2000" i="1" dirty="0">
              <a:solidFill>
                <a:schemeClr val="bg1"/>
              </a:solidFill>
            </a:endParaRPr>
          </a:p>
        </p:txBody>
      </p:sp>
      <p:sp>
        <p:nvSpPr>
          <p:cNvPr id="6" name="Right Arrow 5"/>
          <p:cNvSpPr/>
          <p:nvPr/>
        </p:nvSpPr>
        <p:spPr>
          <a:xfrm>
            <a:off x="4532842" y="5332511"/>
            <a:ext cx="1066800" cy="533400"/>
          </a:xfrm>
          <a:prstGeom prst="rightArrow">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9944" t="66618" r="30689" b="23877"/>
          <a:stretch/>
        </p:blipFill>
        <p:spPr>
          <a:xfrm>
            <a:off x="8457592" y="2474962"/>
            <a:ext cx="2682858" cy="1507091"/>
          </a:xfrm>
          <a:prstGeom prst="rect">
            <a:avLst/>
          </a:prstGeom>
        </p:spPr>
      </p:pic>
      <p:sp>
        <p:nvSpPr>
          <p:cNvPr id="11" name="Rectangle 10"/>
          <p:cNvSpPr/>
          <p:nvPr/>
        </p:nvSpPr>
        <p:spPr>
          <a:xfrm>
            <a:off x="767291" y="2186851"/>
            <a:ext cx="6760651" cy="1754326"/>
          </a:xfrm>
          <a:prstGeom prst="rect">
            <a:avLst/>
          </a:prstGeom>
        </p:spPr>
        <p:txBody>
          <a:bodyPr wrap="square">
            <a:spAutoFit/>
          </a:bodyPr>
          <a:lstStyle/>
          <a:p>
            <a:pPr algn="ctr"/>
            <a:r>
              <a:rPr lang="en-US" sz="3600" dirty="0" smtClean="0"/>
              <a:t>Instruction </a:t>
            </a:r>
            <a:r>
              <a:rPr lang="en-US" sz="3600" dirty="0"/>
              <a:t>is tailored to the specific </a:t>
            </a:r>
            <a:r>
              <a:rPr lang="en-US" sz="3600" u="sng" dirty="0">
                <a:solidFill>
                  <a:schemeClr val="accent2"/>
                </a:solidFill>
              </a:rPr>
              <a:t>interests</a:t>
            </a:r>
            <a:r>
              <a:rPr lang="en-US" sz="3600" dirty="0"/>
              <a:t> of different learners</a:t>
            </a:r>
          </a:p>
        </p:txBody>
      </p:sp>
      <p:sp>
        <p:nvSpPr>
          <p:cNvPr id="12" name="TextBox 11"/>
          <p:cNvSpPr txBox="1"/>
          <p:nvPr/>
        </p:nvSpPr>
        <p:spPr>
          <a:xfrm>
            <a:off x="1900768" y="3874884"/>
            <a:ext cx="4262966" cy="584775"/>
          </a:xfrm>
          <a:prstGeom prst="rect">
            <a:avLst/>
          </a:prstGeom>
          <a:noFill/>
        </p:spPr>
        <p:txBody>
          <a:bodyPr wrap="square" rtlCol="0">
            <a:spAutoFit/>
          </a:bodyPr>
          <a:lstStyle/>
          <a:p>
            <a:pPr algn="ctr"/>
            <a:r>
              <a:rPr lang="en-US" sz="1600" dirty="0" smtClean="0"/>
              <a:t>U.S. Department of Education, National Education Technology Plan, 2010</a:t>
            </a:r>
            <a:endParaRPr lang="en-US" sz="16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7545" y="4845784"/>
            <a:ext cx="1824311" cy="1368233"/>
          </a:xfrm>
          <a:prstGeom prst="rect">
            <a:avLst/>
          </a:prstGeom>
        </p:spPr>
      </p:pic>
    </p:spTree>
    <p:extLst>
      <p:ext uri="{BB962C8B-B14F-4D97-AF65-F5344CB8AC3E}">
        <p14:creationId xmlns:p14="http://schemas.microsoft.com/office/powerpoint/2010/main" val="173420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Personalization?</a:t>
            </a:r>
            <a:endParaRPr lang="en-US" dirty="0"/>
          </a:p>
        </p:txBody>
      </p:sp>
      <p:sp>
        <p:nvSpPr>
          <p:cNvPr id="5" name="TextBox 4"/>
          <p:cNvSpPr txBox="1"/>
          <p:nvPr/>
        </p:nvSpPr>
        <p:spPr>
          <a:xfrm>
            <a:off x="5232400" y="6493888"/>
            <a:ext cx="6959600" cy="369332"/>
          </a:xfrm>
          <a:prstGeom prst="rect">
            <a:avLst/>
          </a:prstGeom>
          <a:solidFill>
            <a:schemeClr val="accent3"/>
          </a:solidFill>
        </p:spPr>
        <p:txBody>
          <a:bodyPr wrap="square" rtlCol="0">
            <a:spAutoFit/>
          </a:bodyPr>
          <a:lstStyle/>
          <a:p>
            <a:pPr algn="r"/>
            <a:r>
              <a:rPr lang="en-US" dirty="0">
                <a:solidFill>
                  <a:schemeClr val="bg1"/>
                </a:solidFill>
              </a:rPr>
              <a:t>Walkington, Sherman, &amp; </a:t>
            </a:r>
            <a:r>
              <a:rPr lang="en-US" dirty="0" smtClean="0">
                <a:solidFill>
                  <a:schemeClr val="bg1"/>
                </a:solidFill>
              </a:rPr>
              <a:t>Howell </a:t>
            </a:r>
            <a:r>
              <a:rPr lang="en-US" dirty="0">
                <a:solidFill>
                  <a:schemeClr val="bg1"/>
                </a:solidFill>
              </a:rPr>
              <a:t>(</a:t>
            </a:r>
            <a:r>
              <a:rPr lang="en-US" dirty="0" smtClean="0">
                <a:solidFill>
                  <a:schemeClr val="bg1"/>
                </a:solidFill>
              </a:rPr>
              <a:t>2014), </a:t>
            </a:r>
            <a:r>
              <a:rPr lang="en-US" i="1" dirty="0" smtClean="0">
                <a:solidFill>
                  <a:schemeClr val="bg1"/>
                </a:solidFill>
              </a:rPr>
              <a:t>Mathematics Teacher</a:t>
            </a:r>
            <a:endParaRPr lang="en-US" i="1" dirty="0">
              <a:solidFill>
                <a:schemeClr val="bg1"/>
              </a:solidFill>
            </a:endParaRPr>
          </a:p>
        </p:txBody>
      </p:sp>
      <p:sp>
        <p:nvSpPr>
          <p:cNvPr id="4" name="TextBox 3"/>
          <p:cNvSpPr txBox="1"/>
          <p:nvPr/>
        </p:nvSpPr>
        <p:spPr>
          <a:xfrm>
            <a:off x="9736666" y="3181480"/>
            <a:ext cx="1981201" cy="1200329"/>
          </a:xfrm>
          <a:prstGeom prst="rect">
            <a:avLst/>
          </a:prstGeom>
          <a:noFill/>
        </p:spPr>
        <p:txBody>
          <a:bodyPr wrap="square" rtlCol="0">
            <a:spAutoFit/>
          </a:bodyPr>
          <a:lstStyle/>
          <a:p>
            <a:pPr algn="ctr"/>
            <a:r>
              <a:rPr lang="en-US" sz="2400" dirty="0" smtClean="0">
                <a:solidFill>
                  <a:schemeClr val="accent2"/>
                </a:solidFill>
              </a:rPr>
              <a:t>Becoming “Instagram Famous”</a:t>
            </a:r>
            <a:endParaRPr lang="en-US" sz="2400" dirty="0">
              <a:solidFill>
                <a:schemeClr val="accent2"/>
              </a:solidFill>
            </a:endParaRPr>
          </a:p>
        </p:txBody>
      </p:sp>
      <p:sp>
        <p:nvSpPr>
          <p:cNvPr id="3" name="TextBox 2"/>
          <p:cNvSpPr txBox="1"/>
          <p:nvPr/>
        </p:nvSpPr>
        <p:spPr>
          <a:xfrm>
            <a:off x="3673098" y="3306148"/>
            <a:ext cx="2774197" cy="646331"/>
          </a:xfrm>
          <a:prstGeom prst="rect">
            <a:avLst/>
          </a:prstGeom>
          <a:noFill/>
        </p:spPr>
        <p:txBody>
          <a:bodyPr wrap="square" rtlCol="0">
            <a:spAutoFit/>
          </a:bodyPr>
          <a:lstStyle/>
          <a:p>
            <a:r>
              <a:rPr lang="en-US" dirty="0" smtClean="0"/>
              <a:t>Video removed (sensitive data)</a:t>
            </a:r>
            <a:endParaRPr lang="en-US" dirty="0"/>
          </a:p>
        </p:txBody>
      </p:sp>
    </p:spTree>
    <p:extLst>
      <p:ext uri="{BB962C8B-B14F-4D97-AF65-F5344CB8AC3E}">
        <p14:creationId xmlns:p14="http://schemas.microsoft.com/office/powerpoint/2010/main" val="2514412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Personalization?</a:t>
            </a:r>
            <a:endParaRPr lang="en-US" dirty="0"/>
          </a:p>
        </p:txBody>
      </p:sp>
      <p:sp>
        <p:nvSpPr>
          <p:cNvPr id="5" name="TextBox 4"/>
          <p:cNvSpPr txBox="1"/>
          <p:nvPr/>
        </p:nvSpPr>
        <p:spPr>
          <a:xfrm>
            <a:off x="5232400" y="6493888"/>
            <a:ext cx="6959600" cy="369332"/>
          </a:xfrm>
          <a:prstGeom prst="rect">
            <a:avLst/>
          </a:prstGeom>
          <a:solidFill>
            <a:schemeClr val="accent3"/>
          </a:solidFill>
        </p:spPr>
        <p:txBody>
          <a:bodyPr wrap="square" rtlCol="0">
            <a:spAutoFit/>
          </a:bodyPr>
          <a:lstStyle/>
          <a:p>
            <a:pPr algn="r"/>
            <a:r>
              <a:rPr lang="en-US" dirty="0">
                <a:solidFill>
                  <a:schemeClr val="bg1"/>
                </a:solidFill>
              </a:rPr>
              <a:t>Walkington, Sherman, &amp; </a:t>
            </a:r>
            <a:r>
              <a:rPr lang="en-US" dirty="0" smtClean="0">
                <a:solidFill>
                  <a:schemeClr val="bg1"/>
                </a:solidFill>
              </a:rPr>
              <a:t>Howell </a:t>
            </a:r>
            <a:r>
              <a:rPr lang="en-US" dirty="0">
                <a:solidFill>
                  <a:schemeClr val="bg1"/>
                </a:solidFill>
              </a:rPr>
              <a:t>(</a:t>
            </a:r>
            <a:r>
              <a:rPr lang="en-US" dirty="0" smtClean="0">
                <a:solidFill>
                  <a:schemeClr val="bg1"/>
                </a:solidFill>
              </a:rPr>
              <a:t>2014), </a:t>
            </a:r>
            <a:r>
              <a:rPr lang="en-US" i="1" dirty="0" smtClean="0">
                <a:solidFill>
                  <a:schemeClr val="bg1"/>
                </a:solidFill>
              </a:rPr>
              <a:t>Mathematics Teacher</a:t>
            </a:r>
            <a:endParaRPr lang="en-US" i="1" dirty="0">
              <a:solidFill>
                <a:schemeClr val="bg1"/>
              </a:solidFill>
            </a:endParaRPr>
          </a:p>
        </p:txBody>
      </p:sp>
      <p:sp>
        <p:nvSpPr>
          <p:cNvPr id="6" name="TextBox 5"/>
          <p:cNvSpPr txBox="1"/>
          <p:nvPr/>
        </p:nvSpPr>
        <p:spPr>
          <a:xfrm>
            <a:off x="9533468" y="3181480"/>
            <a:ext cx="2184400" cy="1200329"/>
          </a:xfrm>
          <a:prstGeom prst="rect">
            <a:avLst/>
          </a:prstGeom>
          <a:noFill/>
        </p:spPr>
        <p:txBody>
          <a:bodyPr wrap="square" rtlCol="0">
            <a:spAutoFit/>
          </a:bodyPr>
          <a:lstStyle/>
          <a:p>
            <a:pPr algn="ctr"/>
            <a:r>
              <a:rPr lang="en-US" sz="2400" dirty="0" smtClean="0">
                <a:solidFill>
                  <a:schemeClr val="accent2"/>
                </a:solidFill>
              </a:rPr>
              <a:t>Making Lego Stop Motion Videos</a:t>
            </a:r>
            <a:endParaRPr lang="en-US" sz="2400" dirty="0">
              <a:solidFill>
                <a:schemeClr val="accent2"/>
              </a:solidFill>
            </a:endParaRPr>
          </a:p>
        </p:txBody>
      </p:sp>
      <p:sp>
        <p:nvSpPr>
          <p:cNvPr id="7" name="TextBox 6"/>
          <p:cNvSpPr txBox="1"/>
          <p:nvPr/>
        </p:nvSpPr>
        <p:spPr>
          <a:xfrm>
            <a:off x="3673098" y="3306148"/>
            <a:ext cx="2774197" cy="646331"/>
          </a:xfrm>
          <a:prstGeom prst="rect">
            <a:avLst/>
          </a:prstGeom>
          <a:noFill/>
        </p:spPr>
        <p:txBody>
          <a:bodyPr wrap="square" rtlCol="0">
            <a:spAutoFit/>
          </a:bodyPr>
          <a:lstStyle/>
          <a:p>
            <a:r>
              <a:rPr lang="en-US" dirty="0" smtClean="0"/>
              <a:t>Video removed (sensitive data)</a:t>
            </a:r>
            <a:endParaRPr lang="en-US" dirty="0"/>
          </a:p>
        </p:txBody>
      </p:sp>
    </p:spTree>
    <p:extLst>
      <p:ext uri="{BB962C8B-B14F-4D97-AF65-F5344CB8AC3E}">
        <p14:creationId xmlns:p14="http://schemas.microsoft.com/office/powerpoint/2010/main" val="3866283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xfrm>
            <a:off x="609601" y="1917842"/>
            <a:ext cx="7211785" cy="4208321"/>
          </a:xfrm>
        </p:spPr>
        <p:txBody>
          <a:bodyPr>
            <a:noAutofit/>
          </a:bodyPr>
          <a:lstStyle/>
          <a:p>
            <a:r>
              <a:rPr lang="en-US" sz="2800" dirty="0" smtClean="0"/>
              <a:t>Students have rich engagement with their interest areas </a:t>
            </a:r>
            <a:r>
              <a:rPr lang="en-US" sz="2000" dirty="0" smtClean="0"/>
              <a:t>(e.g., Walkington et al, 2014)</a:t>
            </a:r>
          </a:p>
          <a:p>
            <a:r>
              <a:rPr lang="en-US" sz="2800" dirty="0" smtClean="0"/>
              <a:t>Students often don’t make sense of school-based math, and attitudes towards math decline over adolescence </a:t>
            </a:r>
            <a:r>
              <a:rPr lang="en-US" sz="2000" dirty="0" smtClean="0"/>
              <a:t>(e.g., </a:t>
            </a:r>
            <a:r>
              <a:rPr lang="en-US" sz="2000" dirty="0" err="1" smtClean="0"/>
              <a:t>Frenzel</a:t>
            </a:r>
            <a:r>
              <a:rPr lang="en-US" sz="2000" dirty="0" smtClean="0"/>
              <a:t> et al., 2009) </a:t>
            </a:r>
            <a:endParaRPr lang="en-US" sz="2800" dirty="0" smtClean="0"/>
          </a:p>
          <a:p>
            <a:r>
              <a:rPr lang="en-US" sz="2800" dirty="0" smtClean="0"/>
              <a:t>How can we engage students in understanding the mathematical ideas they encounter in school?</a:t>
            </a:r>
            <a:endParaRPr lang="en-US" sz="2800" dirty="0"/>
          </a:p>
          <a:p>
            <a:r>
              <a:rPr lang="en-US" sz="2800" b="1" dirty="0" smtClean="0">
                <a:solidFill>
                  <a:schemeClr val="accent2"/>
                </a:solidFill>
              </a:rPr>
              <a:t>Explore opportunities offered by personalized learning</a:t>
            </a:r>
          </a:p>
          <a:p>
            <a:endParaRPr lang="en-US" sz="2800" dirty="0"/>
          </a:p>
        </p:txBody>
      </p:sp>
      <p:pic>
        <p:nvPicPr>
          <p:cNvPr id="4" name="Picture 2" descr="http://graphics8.nytimes.com/images/2012/07/29/sunday-review/29COVER/29COVER-articleLarge-v2.jpg"/>
          <p:cNvPicPr>
            <a:picLocks noChangeAspect="1" noChangeArrowheads="1"/>
          </p:cNvPicPr>
          <p:nvPr/>
        </p:nvPicPr>
        <p:blipFill rotWithShape="1">
          <a:blip r:embed="rId3">
            <a:extLst>
              <a:ext uri="{28A0092B-C50C-407E-A947-70E740481C1C}">
                <a14:useLocalDpi xmlns:a14="http://schemas.microsoft.com/office/drawing/2010/main" val="0"/>
              </a:ext>
            </a:extLst>
          </a:blip>
          <a:srcRect l="2127" r="1744"/>
          <a:stretch/>
        </p:blipFill>
        <p:spPr bwMode="auto">
          <a:xfrm>
            <a:off x="8095649" y="2671129"/>
            <a:ext cx="3855963" cy="2841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300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3</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90661960"/>
              </p:ext>
            </p:extLst>
          </p:nvPr>
        </p:nvGraphicFramePr>
        <p:xfrm>
          <a:off x="6608018" y="1894485"/>
          <a:ext cx="5423876" cy="4206240"/>
        </p:xfrm>
        <a:graphic>
          <a:graphicData uri="http://schemas.openxmlformats.org/drawingml/2006/table">
            <a:tbl>
              <a:tblPr firstRow="1" firstCol="1" bandRow="1">
                <a:tableStyleId>{B301B821-A1FF-4177-AEE7-76D212191A09}</a:tableStyleId>
              </a:tblPr>
              <a:tblGrid>
                <a:gridCol w="1133266"/>
                <a:gridCol w="4290610"/>
              </a:tblGrid>
              <a:tr h="685801">
                <a:tc>
                  <a:txBody>
                    <a:bodyPr/>
                    <a:lstStyle/>
                    <a:p>
                      <a:pPr marL="0" marR="0">
                        <a:lnSpc>
                          <a:spcPct val="115000"/>
                        </a:lnSpc>
                        <a:spcBef>
                          <a:spcPts val="0"/>
                        </a:spcBef>
                        <a:spcAft>
                          <a:spcPts val="0"/>
                        </a:spcAft>
                      </a:pPr>
                      <a:r>
                        <a:rPr lang="en-US" sz="2000" dirty="0" smtClean="0">
                          <a:effectLst/>
                        </a:rPr>
                        <a:t>Normal</a:t>
                      </a:r>
                      <a:endParaRPr lang="en-US" sz="2000" dirty="0">
                        <a:effectLst/>
                        <a:latin typeface="+mn-lt"/>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b="0" dirty="0" smtClean="0">
                          <a:effectLst/>
                        </a:rPr>
                        <a:t>A particular assembly line in an automobile company plant can produce thirteen cars every hour.</a:t>
                      </a:r>
                      <a:endParaRPr lang="en-US" sz="2000" b="0" dirty="0" smtClean="0">
                        <a:effectLst/>
                        <a:latin typeface="+mn-lt"/>
                        <a:ea typeface="Calibri"/>
                        <a:cs typeface="Times New Roman"/>
                      </a:endParaRPr>
                    </a:p>
                  </a:txBody>
                  <a:tcPr marL="68580" marR="68580" marT="0" marB="0"/>
                </a:tc>
              </a:tr>
              <a:tr h="292079">
                <a:tc>
                  <a:txBody>
                    <a:bodyPr/>
                    <a:lstStyle/>
                    <a:p>
                      <a:pPr marL="0" marR="0">
                        <a:lnSpc>
                          <a:spcPct val="115000"/>
                        </a:lnSpc>
                        <a:spcBef>
                          <a:spcPts val="0"/>
                        </a:spcBef>
                        <a:spcAft>
                          <a:spcPts val="0"/>
                        </a:spcAft>
                      </a:pPr>
                      <a:r>
                        <a:rPr lang="en-US" sz="1600" dirty="0" smtClean="0">
                          <a:effectLst/>
                        </a:rPr>
                        <a:t>Computer</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A recent video blog you posted about your life on YouTube gets thirteen hits every hour.</a:t>
                      </a:r>
                      <a:endParaRPr lang="en-US" sz="1800" dirty="0">
                        <a:effectLst/>
                        <a:latin typeface="Calibri"/>
                        <a:ea typeface="Calibri"/>
                        <a:cs typeface="Times New Roman"/>
                      </a:endParaRPr>
                    </a:p>
                  </a:txBody>
                  <a:tcPr marL="68580" marR="68580" marT="0" marB="0"/>
                </a:tc>
              </a:tr>
              <a:tr h="0">
                <a:tc>
                  <a:txBody>
                    <a:bodyPr/>
                    <a:lstStyle/>
                    <a:p>
                      <a:pPr marL="0" marR="0">
                        <a:lnSpc>
                          <a:spcPct val="115000"/>
                        </a:lnSpc>
                        <a:spcBef>
                          <a:spcPts val="0"/>
                        </a:spcBef>
                        <a:spcAft>
                          <a:spcPts val="0"/>
                        </a:spcAft>
                      </a:pPr>
                      <a:r>
                        <a:rPr lang="en-US" sz="2000" dirty="0">
                          <a:effectLst/>
                        </a:rPr>
                        <a:t>Food</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Your favorite restaurant "Steak 'n Shake" sells thirteen caramel pretzel shakes every hour.</a:t>
                      </a:r>
                      <a:endParaRPr lang="en-US" sz="1800" dirty="0">
                        <a:effectLst/>
                        <a:latin typeface="Calibri"/>
                        <a:ea typeface="Calibri"/>
                        <a:cs typeface="Times New Roman"/>
                      </a:endParaRPr>
                    </a:p>
                  </a:txBody>
                  <a:tcPr marL="68580" marR="68580" marT="0" marB="0"/>
                </a:tc>
              </a:tr>
              <a:tr h="808583">
                <a:tc>
                  <a:txBody>
                    <a:bodyPr/>
                    <a:lstStyle/>
                    <a:p>
                      <a:pPr marL="0" marR="0">
                        <a:lnSpc>
                          <a:spcPct val="115000"/>
                        </a:lnSpc>
                        <a:spcBef>
                          <a:spcPts val="0"/>
                        </a:spcBef>
                        <a:spcAft>
                          <a:spcPts val="0"/>
                        </a:spcAft>
                      </a:pPr>
                      <a:r>
                        <a:rPr lang="en-US" sz="2000" dirty="0">
                          <a:effectLst/>
                        </a:rPr>
                        <a:t>Cell Phones</a:t>
                      </a:r>
                      <a:endParaRPr lang="en-US" sz="1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On your new iPhone 5 you send your best friend thirteen texts every hour.</a:t>
                      </a:r>
                      <a:endParaRPr lang="en-US" sz="1800" dirty="0">
                        <a:effectLst/>
                        <a:latin typeface="Calibri"/>
                        <a:ea typeface="Calibri"/>
                        <a:cs typeface="Times New Roman"/>
                      </a:endParaRPr>
                    </a:p>
                  </a:txBody>
                  <a:tcPr marL="68580" marR="68580" marT="0" marB="0"/>
                </a:tc>
              </a:tr>
            </a:tbl>
          </a:graphicData>
        </a:graphic>
      </p:graphicFrame>
      <p:sp>
        <p:nvSpPr>
          <p:cNvPr id="5" name="Rectangle 4"/>
          <p:cNvSpPr/>
          <p:nvPr/>
        </p:nvSpPr>
        <p:spPr>
          <a:xfrm>
            <a:off x="252851" y="1776484"/>
            <a:ext cx="6354305" cy="4708981"/>
          </a:xfrm>
          <a:prstGeom prst="rect">
            <a:avLst/>
          </a:prstGeom>
        </p:spPr>
        <p:txBody>
          <a:bodyPr wrap="square">
            <a:spAutoFit/>
          </a:bodyPr>
          <a:lstStyle/>
          <a:p>
            <a:pPr marL="342900" indent="-342900">
              <a:spcAft>
                <a:spcPts val="0"/>
              </a:spcAft>
              <a:buFont typeface="Arial" panose="020B0604020202020204" pitchFamily="34" charset="0"/>
              <a:buChar char="•"/>
            </a:pPr>
            <a:r>
              <a:rPr lang="en-US" sz="2400" dirty="0"/>
              <a:t>145 Algebra I </a:t>
            </a:r>
            <a:r>
              <a:rPr lang="en-US" sz="2400" dirty="0" smtClean="0"/>
              <a:t>students,1 </a:t>
            </a:r>
            <a:r>
              <a:rPr lang="en-US" sz="2400" dirty="0"/>
              <a:t>unit in </a:t>
            </a:r>
            <a:r>
              <a:rPr lang="en-US" sz="2400" dirty="0" smtClean="0"/>
              <a:t>Cognitive Tutor Algebra</a:t>
            </a:r>
            <a:endParaRPr lang="en-US" sz="2400" dirty="0"/>
          </a:p>
          <a:p>
            <a:pPr marL="342900" indent="-342900">
              <a:spcAft>
                <a:spcPts val="0"/>
              </a:spcAft>
              <a:buFont typeface="Arial" panose="020B0604020202020204" pitchFamily="34" charset="0"/>
              <a:buChar char="•"/>
            </a:pPr>
            <a:r>
              <a:rPr lang="en-US" sz="2400" dirty="0"/>
              <a:t>Random assignment to:</a:t>
            </a:r>
          </a:p>
          <a:p>
            <a:pPr marL="742950" lvl="1" indent="-285750">
              <a:spcAft>
                <a:spcPts val="0"/>
              </a:spcAft>
              <a:buFont typeface="Arial" panose="020B0604020202020204" pitchFamily="34" charset="0"/>
              <a:buChar char="•"/>
            </a:pPr>
            <a:r>
              <a:rPr lang="en-US" sz="2000" b="1" dirty="0">
                <a:solidFill>
                  <a:schemeClr val="accent2"/>
                </a:solidFill>
              </a:rPr>
              <a:t>Control</a:t>
            </a:r>
            <a:r>
              <a:rPr lang="en-US" sz="2000" dirty="0"/>
              <a:t>: N</a:t>
            </a:r>
            <a:r>
              <a:rPr lang="en-US" sz="2000" dirty="0" smtClean="0"/>
              <a:t>ormal problems</a:t>
            </a:r>
          </a:p>
          <a:p>
            <a:pPr marL="742950" lvl="1" indent="-285750">
              <a:spcAft>
                <a:spcPts val="0"/>
              </a:spcAft>
              <a:buFont typeface="Arial" panose="020B0604020202020204" pitchFamily="34" charset="0"/>
              <a:buChar char="•"/>
            </a:pPr>
            <a:r>
              <a:rPr lang="en-US" sz="2000" b="1" dirty="0" smtClean="0">
                <a:solidFill>
                  <a:schemeClr val="accent2"/>
                </a:solidFill>
              </a:rPr>
              <a:t>Experimental</a:t>
            </a:r>
            <a:r>
              <a:rPr lang="en-US" sz="2000" dirty="0"/>
              <a:t>: </a:t>
            </a:r>
            <a:r>
              <a:rPr lang="en-US" sz="2000" dirty="0" smtClean="0"/>
              <a:t>1 </a:t>
            </a:r>
            <a:r>
              <a:rPr lang="en-US" sz="2000" dirty="0"/>
              <a:t>of 4 personalized versions of same </a:t>
            </a:r>
            <a:r>
              <a:rPr lang="en-US" sz="2000" dirty="0" smtClean="0"/>
              <a:t>problems, </a:t>
            </a:r>
            <a:r>
              <a:rPr lang="en-US" sz="2000" dirty="0"/>
              <a:t>based on </a:t>
            </a:r>
            <a:r>
              <a:rPr lang="en-US" sz="2000" dirty="0" smtClean="0"/>
              <a:t>interests survey</a:t>
            </a:r>
          </a:p>
          <a:p>
            <a:pPr marL="342900" indent="-342900">
              <a:buFont typeface="Arial" panose="020B0604020202020204" pitchFamily="34" charset="0"/>
              <a:buChar char="•"/>
            </a:pPr>
            <a:r>
              <a:rPr lang="en-US" sz="2400" b="1" dirty="0">
                <a:solidFill>
                  <a:schemeClr val="accent2"/>
                </a:solidFill>
              </a:rPr>
              <a:t>Performance</a:t>
            </a:r>
            <a:r>
              <a:rPr lang="en-US" sz="2400" dirty="0"/>
              <a:t>: Significantly improved expression-writing; significantly greater impact for struggling students</a:t>
            </a:r>
          </a:p>
          <a:p>
            <a:pPr marL="342900" indent="-342900">
              <a:buFont typeface="Arial" panose="020B0604020202020204" pitchFamily="34" charset="0"/>
              <a:buChar char="•"/>
            </a:pPr>
            <a:r>
              <a:rPr lang="en-US" sz="2400" dirty="0"/>
              <a:t> </a:t>
            </a:r>
            <a:r>
              <a:rPr lang="en-US" sz="2400" b="1" dirty="0">
                <a:solidFill>
                  <a:schemeClr val="accent2"/>
                </a:solidFill>
              </a:rPr>
              <a:t>Efficiency</a:t>
            </a:r>
            <a:r>
              <a:rPr lang="en-US" sz="2400" dirty="0"/>
              <a:t>: Significantly reduced time writing symbolic expressions</a:t>
            </a:r>
            <a:r>
              <a:rPr lang="en-US" sz="2400" b="1" dirty="0"/>
              <a:t> </a:t>
            </a:r>
          </a:p>
          <a:p>
            <a:pPr marL="342900" indent="-342900">
              <a:buFont typeface="Arial" panose="020B0604020202020204" pitchFamily="34" charset="0"/>
              <a:buChar char="•"/>
            </a:pPr>
            <a:r>
              <a:rPr lang="en-US" sz="2400" b="1" dirty="0">
                <a:solidFill>
                  <a:schemeClr val="accent2"/>
                </a:solidFill>
              </a:rPr>
              <a:t>Transfer</a:t>
            </a:r>
            <a:r>
              <a:rPr lang="en-US" sz="2400" dirty="0"/>
              <a:t>: Maintained performance and efficiency gains in next </a:t>
            </a:r>
            <a:r>
              <a:rPr lang="en-US" sz="2400" dirty="0" smtClean="0"/>
              <a:t>unit</a:t>
            </a:r>
            <a:endParaRPr lang="en-US" sz="2400" dirty="0"/>
          </a:p>
        </p:txBody>
      </p:sp>
      <p:sp>
        <p:nvSpPr>
          <p:cNvPr id="15" name="TextBox 14"/>
          <p:cNvSpPr txBox="1"/>
          <p:nvPr/>
        </p:nvSpPr>
        <p:spPr>
          <a:xfrm>
            <a:off x="5909733" y="6485465"/>
            <a:ext cx="6282268" cy="369332"/>
          </a:xfrm>
          <a:prstGeom prst="rect">
            <a:avLst/>
          </a:prstGeom>
          <a:solidFill>
            <a:schemeClr val="accent3"/>
          </a:solidFill>
        </p:spPr>
        <p:txBody>
          <a:bodyPr wrap="square" rtlCol="0">
            <a:spAutoFit/>
          </a:bodyPr>
          <a:lstStyle/>
          <a:p>
            <a:pPr algn="r"/>
            <a:r>
              <a:rPr lang="en-US" dirty="0" smtClean="0">
                <a:solidFill>
                  <a:schemeClr val="bg1"/>
                </a:solidFill>
              </a:rPr>
              <a:t>Walkington (2013), </a:t>
            </a:r>
            <a:r>
              <a:rPr lang="en-US" i="1" dirty="0" smtClean="0">
                <a:solidFill>
                  <a:schemeClr val="bg1"/>
                </a:solidFill>
              </a:rPr>
              <a:t>Journal of Educational Psychology</a:t>
            </a:r>
            <a:endParaRPr lang="en-US" i="1" dirty="0">
              <a:solidFill>
                <a:schemeClr val="bg1"/>
              </a:solidFill>
            </a:endParaRPr>
          </a:p>
        </p:txBody>
      </p:sp>
    </p:spTree>
    <p:extLst>
      <p:ext uri="{BB962C8B-B14F-4D97-AF65-F5344CB8AC3E}">
        <p14:creationId xmlns:p14="http://schemas.microsoft.com/office/powerpoint/2010/main" val="403456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4</a:t>
            </a:r>
            <a:endParaRPr lang="en-US" dirty="0"/>
          </a:p>
        </p:txBody>
      </p:sp>
      <p:sp>
        <p:nvSpPr>
          <p:cNvPr id="3" name="Content Placeholder 2"/>
          <p:cNvSpPr>
            <a:spLocks noGrp="1"/>
          </p:cNvSpPr>
          <p:nvPr>
            <p:ph idx="1"/>
          </p:nvPr>
        </p:nvSpPr>
        <p:spPr>
          <a:xfrm>
            <a:off x="252567" y="2024413"/>
            <a:ext cx="7403596" cy="4833587"/>
          </a:xfrm>
        </p:spPr>
        <p:txBody>
          <a:bodyPr>
            <a:noAutofit/>
          </a:bodyPr>
          <a:lstStyle/>
          <a:p>
            <a:r>
              <a:rPr lang="en-US" sz="2400" b="1" dirty="0" smtClean="0">
                <a:solidFill>
                  <a:schemeClr val="accent2"/>
                </a:solidFill>
              </a:rPr>
              <a:t>254 sixth grade students </a:t>
            </a:r>
            <a:r>
              <a:rPr lang="en-US" sz="2400" dirty="0" smtClean="0"/>
              <a:t>in </a:t>
            </a:r>
            <a:r>
              <a:rPr lang="en-US" sz="2400" i="1" dirty="0" smtClean="0"/>
              <a:t>Reasoning Mind</a:t>
            </a:r>
          </a:p>
          <a:p>
            <a:r>
              <a:rPr lang="en-US" sz="2400" dirty="0" smtClean="0"/>
              <a:t>Randomly assigned to </a:t>
            </a:r>
            <a:r>
              <a:rPr lang="en-US" sz="2400" b="1" dirty="0" smtClean="0">
                <a:solidFill>
                  <a:schemeClr val="accent2"/>
                </a:solidFill>
              </a:rPr>
              <a:t>4 conditions</a:t>
            </a:r>
            <a:r>
              <a:rPr lang="en-US" sz="2400" dirty="0" smtClean="0"/>
              <a:t>:</a:t>
            </a:r>
          </a:p>
          <a:p>
            <a:pPr marL="457200" lvl="1" indent="0">
              <a:buNone/>
            </a:pPr>
            <a:r>
              <a:rPr lang="en-US" sz="2400" dirty="0" smtClean="0"/>
              <a:t>1) Normal tasks</a:t>
            </a:r>
          </a:p>
          <a:p>
            <a:pPr marL="457200" lvl="1" indent="0">
              <a:buNone/>
            </a:pPr>
            <a:r>
              <a:rPr lang="en-US" sz="2400" dirty="0" smtClean="0"/>
              <a:t>2) Random personalized tasks</a:t>
            </a:r>
          </a:p>
          <a:p>
            <a:pPr marL="457200" lvl="1" indent="0">
              <a:buNone/>
            </a:pPr>
            <a:r>
              <a:rPr lang="en-US" sz="2400" dirty="0" smtClean="0"/>
              <a:t>3) Personalized tasks based on survey </a:t>
            </a:r>
          </a:p>
          <a:p>
            <a:pPr marL="457200" lvl="1" indent="0">
              <a:buNone/>
            </a:pPr>
            <a:r>
              <a:rPr lang="en-US" sz="2400" dirty="0" smtClean="0"/>
              <a:t>4) Personalized tasks based on choice</a:t>
            </a:r>
          </a:p>
          <a:p>
            <a:r>
              <a:rPr lang="en-US" sz="2400" dirty="0" smtClean="0"/>
              <a:t>In short term, all personalized performed better; in long term, </a:t>
            </a:r>
            <a:r>
              <a:rPr lang="en-US" sz="2400" b="1" dirty="0" smtClean="0">
                <a:solidFill>
                  <a:schemeClr val="accent2"/>
                </a:solidFill>
              </a:rPr>
              <a:t>only choice condition </a:t>
            </a:r>
            <a:r>
              <a:rPr lang="en-US" sz="2400" dirty="0" smtClean="0"/>
              <a:t>gained</a:t>
            </a:r>
          </a:p>
          <a:p>
            <a:r>
              <a:rPr lang="en-US" sz="2400" dirty="0" smtClean="0"/>
              <a:t>Effects magnified for </a:t>
            </a:r>
            <a:r>
              <a:rPr lang="en-US" sz="2400" b="1" dirty="0" smtClean="0">
                <a:solidFill>
                  <a:schemeClr val="accent2"/>
                </a:solidFill>
              </a:rPr>
              <a:t>low initial interest/state test</a:t>
            </a:r>
          </a:p>
        </p:txBody>
      </p:sp>
      <p:sp>
        <p:nvSpPr>
          <p:cNvPr id="12" name="TextBox 11"/>
          <p:cNvSpPr txBox="1"/>
          <p:nvPr/>
        </p:nvSpPr>
        <p:spPr>
          <a:xfrm>
            <a:off x="7823201" y="6214533"/>
            <a:ext cx="4368799" cy="646331"/>
          </a:xfrm>
          <a:prstGeom prst="rect">
            <a:avLst/>
          </a:prstGeom>
          <a:solidFill>
            <a:schemeClr val="accent3"/>
          </a:solidFill>
        </p:spPr>
        <p:txBody>
          <a:bodyPr wrap="square" rtlCol="0">
            <a:spAutoFit/>
          </a:bodyPr>
          <a:lstStyle/>
          <a:p>
            <a:pPr algn="r"/>
            <a:r>
              <a:rPr lang="en-US" dirty="0" smtClean="0">
                <a:solidFill>
                  <a:schemeClr val="bg1"/>
                </a:solidFill>
              </a:rPr>
              <a:t>Walkington &amp; Mingle (under review), </a:t>
            </a:r>
            <a:r>
              <a:rPr lang="en-US" i="1" dirty="0" smtClean="0">
                <a:solidFill>
                  <a:schemeClr val="bg1"/>
                </a:solidFill>
              </a:rPr>
              <a:t>AIED 2015</a:t>
            </a:r>
            <a:endParaRPr lang="en-US" i="1" dirty="0">
              <a:solidFill>
                <a:schemeClr val="bg1"/>
              </a:solidFill>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7917" t="3232" r="1250"/>
          <a:stretch/>
        </p:blipFill>
        <p:spPr>
          <a:xfrm>
            <a:off x="7823201" y="2255204"/>
            <a:ext cx="4267200" cy="3201601"/>
          </a:xfrm>
          <a:prstGeom prst="rect">
            <a:avLst/>
          </a:prstGeom>
        </p:spPr>
      </p:pic>
    </p:spTree>
    <p:extLst>
      <p:ext uri="{BB962C8B-B14F-4D97-AF65-F5344CB8AC3E}">
        <p14:creationId xmlns:p14="http://schemas.microsoft.com/office/powerpoint/2010/main" val="158913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5</a:t>
            </a:r>
            <a:endParaRPr lang="en-US" dirty="0"/>
          </a:p>
        </p:txBody>
      </p:sp>
      <p:sp>
        <p:nvSpPr>
          <p:cNvPr id="3" name="Content Placeholder 2"/>
          <p:cNvSpPr>
            <a:spLocks noGrp="1"/>
          </p:cNvSpPr>
          <p:nvPr>
            <p:ph idx="1"/>
          </p:nvPr>
        </p:nvSpPr>
        <p:spPr>
          <a:xfrm>
            <a:off x="685800" y="2057402"/>
            <a:ext cx="9084733" cy="4161284"/>
          </a:xfrm>
        </p:spPr>
        <p:txBody>
          <a:bodyPr>
            <a:normAutofit/>
          </a:bodyPr>
          <a:lstStyle/>
          <a:p>
            <a:r>
              <a:rPr lang="en-US" sz="2400" dirty="0" smtClean="0"/>
              <a:t>Association between problem topics and performance on math story problems in large pre-existing datasets</a:t>
            </a:r>
          </a:p>
          <a:p>
            <a:pPr lvl="1"/>
            <a:r>
              <a:rPr lang="en-US" sz="2400" dirty="0" smtClean="0"/>
              <a:t>Curricula (Cognitive Tutor, </a:t>
            </a:r>
            <a:r>
              <a:rPr lang="en-US" sz="2400" dirty="0" err="1" smtClean="0"/>
              <a:t>MATHia</a:t>
            </a:r>
            <a:r>
              <a:rPr lang="en-US" sz="2400" dirty="0" smtClean="0"/>
              <a:t>) – 8</a:t>
            </a:r>
            <a:r>
              <a:rPr lang="en-US" sz="2400" baseline="30000" dirty="0" smtClean="0"/>
              <a:t>th</a:t>
            </a:r>
            <a:r>
              <a:rPr lang="en-US" sz="2400" dirty="0" smtClean="0"/>
              <a:t> &amp; 9</a:t>
            </a:r>
            <a:r>
              <a:rPr lang="en-US" sz="2400" baseline="30000" dirty="0" smtClean="0"/>
              <a:t>th</a:t>
            </a:r>
            <a:r>
              <a:rPr lang="en-US" sz="2400" dirty="0" smtClean="0"/>
              <a:t> grade</a:t>
            </a:r>
          </a:p>
          <a:p>
            <a:pPr lvl="1"/>
            <a:r>
              <a:rPr lang="en-US" sz="2400" dirty="0" smtClean="0"/>
              <a:t>Standardized tests (NAEP, TIMSS) – 4</a:t>
            </a:r>
            <a:r>
              <a:rPr lang="en-US" sz="2400" baseline="30000" dirty="0" smtClean="0"/>
              <a:t>th</a:t>
            </a:r>
            <a:r>
              <a:rPr lang="en-US" sz="2400" dirty="0" smtClean="0"/>
              <a:t> &amp; 8</a:t>
            </a:r>
            <a:r>
              <a:rPr lang="en-US" sz="2400" baseline="30000" dirty="0" smtClean="0"/>
              <a:t>th</a:t>
            </a:r>
            <a:r>
              <a:rPr lang="en-US" sz="2400" dirty="0" smtClean="0"/>
              <a:t> grade</a:t>
            </a:r>
          </a:p>
          <a:p>
            <a:r>
              <a:rPr lang="en-US" sz="2400" dirty="0" smtClean="0"/>
              <a:t>LIWC counted words in different topic categories (e.g., leisure, money, motion, food)</a:t>
            </a:r>
          </a:p>
          <a:p>
            <a:r>
              <a:rPr lang="en-US" sz="2400" dirty="0" smtClean="0"/>
              <a:t>Problems that were easier: </a:t>
            </a:r>
            <a:r>
              <a:rPr lang="en-US" sz="2400" b="1" dirty="0" smtClean="0">
                <a:solidFill>
                  <a:schemeClr val="accent2"/>
                </a:solidFill>
              </a:rPr>
              <a:t>social, home, family, leisure</a:t>
            </a:r>
          </a:p>
          <a:p>
            <a:r>
              <a:rPr lang="en-US" sz="2400" dirty="0" smtClean="0"/>
              <a:t>Problem that were harder: </a:t>
            </a:r>
            <a:r>
              <a:rPr lang="en-US" sz="2400" b="1" dirty="0" smtClean="0">
                <a:solidFill>
                  <a:schemeClr val="accent2"/>
                </a:solidFill>
              </a:rPr>
              <a:t>physics/motion, finance, business, healthcare</a:t>
            </a:r>
          </a:p>
        </p:txBody>
      </p:sp>
      <p:sp>
        <p:nvSpPr>
          <p:cNvPr id="12" name="TextBox 11"/>
          <p:cNvSpPr txBox="1"/>
          <p:nvPr/>
        </p:nvSpPr>
        <p:spPr>
          <a:xfrm>
            <a:off x="6096000" y="6206027"/>
            <a:ext cx="6096001" cy="646331"/>
          </a:xfrm>
          <a:prstGeom prst="rect">
            <a:avLst/>
          </a:prstGeom>
          <a:solidFill>
            <a:schemeClr val="accent3"/>
          </a:solidFill>
        </p:spPr>
        <p:txBody>
          <a:bodyPr wrap="square" rtlCol="0">
            <a:spAutoFit/>
          </a:bodyPr>
          <a:lstStyle/>
          <a:p>
            <a:pPr algn="r"/>
            <a:r>
              <a:rPr lang="en-US" dirty="0" smtClean="0">
                <a:solidFill>
                  <a:schemeClr val="bg1"/>
                </a:solidFill>
              </a:rPr>
              <a:t>Walkington, Clinton, Ritter, &amp; Nathan (in press), </a:t>
            </a:r>
            <a:r>
              <a:rPr lang="en-US" i="1" dirty="0" smtClean="0">
                <a:solidFill>
                  <a:schemeClr val="bg1"/>
                </a:solidFill>
              </a:rPr>
              <a:t>Journal of Educational Psychology</a:t>
            </a:r>
            <a:endParaRPr lang="en-US" i="1" dirty="0">
              <a:solidFill>
                <a:schemeClr val="bg1"/>
              </a:solidFill>
            </a:endParaRPr>
          </a:p>
        </p:txBody>
      </p:sp>
      <p:pic>
        <p:nvPicPr>
          <p:cNvPr id="13" name="Picture 12"/>
          <p:cNvPicPr>
            <a:picLocks noChangeAspect="1"/>
          </p:cNvPicPr>
          <p:nvPr/>
        </p:nvPicPr>
        <p:blipFill>
          <a:blip r:embed="rId2"/>
          <a:stretch>
            <a:fillRect/>
          </a:stretch>
        </p:blipFill>
        <p:spPr>
          <a:xfrm>
            <a:off x="10060817" y="2240336"/>
            <a:ext cx="1445383" cy="1445383"/>
          </a:xfrm>
          <a:prstGeom prst="rect">
            <a:avLst/>
          </a:prstGeom>
          <a:ln w="25400">
            <a:noFill/>
          </a:ln>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510" y="4189367"/>
            <a:ext cx="1744133" cy="1744133"/>
          </a:xfrm>
          <a:prstGeom prst="rect">
            <a:avLst/>
          </a:prstGeom>
        </p:spPr>
      </p:pic>
    </p:spTree>
    <p:extLst>
      <p:ext uri="{BB962C8B-B14F-4D97-AF65-F5344CB8AC3E}">
        <p14:creationId xmlns:p14="http://schemas.microsoft.com/office/powerpoint/2010/main" val="17102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6</a:t>
            </a:r>
            <a:endParaRPr lang="en-US" dirty="0"/>
          </a:p>
        </p:txBody>
      </p:sp>
      <p:sp>
        <p:nvSpPr>
          <p:cNvPr id="3" name="Content Placeholder 2"/>
          <p:cNvSpPr>
            <a:spLocks noGrp="1"/>
          </p:cNvSpPr>
          <p:nvPr>
            <p:ph idx="1"/>
          </p:nvPr>
        </p:nvSpPr>
        <p:spPr>
          <a:xfrm>
            <a:off x="594659" y="1862053"/>
            <a:ext cx="11506200" cy="4294108"/>
          </a:xfrm>
        </p:spPr>
        <p:txBody>
          <a:bodyPr>
            <a:normAutofit/>
          </a:bodyPr>
          <a:lstStyle/>
          <a:p>
            <a:r>
              <a:rPr lang="en-US" dirty="0"/>
              <a:t>M</a:t>
            </a:r>
            <a:r>
              <a:rPr lang="en-US" dirty="0" smtClean="0"/>
              <a:t>iddle/high school students</a:t>
            </a:r>
          </a:p>
          <a:p>
            <a:r>
              <a:rPr lang="en-US" dirty="0" smtClean="0"/>
              <a:t>Pull-out sessions where </a:t>
            </a:r>
            <a:r>
              <a:rPr lang="en-US" b="1" dirty="0" smtClean="0">
                <a:solidFill>
                  <a:schemeClr val="accent2"/>
                </a:solidFill>
              </a:rPr>
              <a:t>posed and solved algebra story problems</a:t>
            </a:r>
            <a:r>
              <a:rPr lang="en-US" dirty="0" smtClean="0"/>
              <a:t> on linear functions based on interests</a:t>
            </a:r>
          </a:p>
          <a:p>
            <a:r>
              <a:rPr lang="en-US" dirty="0" smtClean="0"/>
              <a:t>Pre/post assessments of expression-writing and interest in algebra</a:t>
            </a:r>
          </a:p>
          <a:p>
            <a:r>
              <a:rPr lang="en-US" dirty="0" smtClean="0"/>
              <a:t>Even students with </a:t>
            </a:r>
            <a:r>
              <a:rPr lang="en-US" b="1" dirty="0" smtClean="0">
                <a:solidFill>
                  <a:schemeClr val="accent2"/>
                </a:solidFill>
              </a:rPr>
              <a:t>little exposure to algebra </a:t>
            </a:r>
            <a:r>
              <a:rPr lang="en-US" dirty="0" smtClean="0"/>
              <a:t>could reason about and write a linear function in the context of their interests</a:t>
            </a:r>
          </a:p>
          <a:p>
            <a:r>
              <a:rPr lang="en-US" dirty="0" smtClean="0"/>
              <a:t>Sizable gains in </a:t>
            </a:r>
            <a:r>
              <a:rPr lang="en-US" b="1" dirty="0">
                <a:solidFill>
                  <a:schemeClr val="accent2"/>
                </a:solidFill>
              </a:rPr>
              <a:t>e</a:t>
            </a:r>
            <a:r>
              <a:rPr lang="en-US" b="1" dirty="0" smtClean="0">
                <a:solidFill>
                  <a:schemeClr val="accent2"/>
                </a:solidFill>
              </a:rPr>
              <a:t>xpression-writing </a:t>
            </a:r>
            <a:r>
              <a:rPr lang="en-US" dirty="0" smtClean="0"/>
              <a:t>and</a:t>
            </a:r>
            <a:r>
              <a:rPr lang="en-US" b="1" i="1" dirty="0" smtClean="0">
                <a:solidFill>
                  <a:schemeClr val="accent2"/>
                </a:solidFill>
              </a:rPr>
              <a:t> </a:t>
            </a:r>
            <a:r>
              <a:rPr lang="en-US" b="1" dirty="0" smtClean="0">
                <a:solidFill>
                  <a:schemeClr val="accent2"/>
                </a:solidFill>
              </a:rPr>
              <a:t>interest in algebra</a:t>
            </a:r>
            <a:endParaRPr lang="en-US" b="1" dirty="0">
              <a:solidFill>
                <a:schemeClr val="accent2"/>
              </a:solidFill>
            </a:endParaRPr>
          </a:p>
        </p:txBody>
      </p:sp>
      <p:sp>
        <p:nvSpPr>
          <p:cNvPr id="12" name="TextBox 11"/>
          <p:cNvSpPr txBox="1"/>
          <p:nvPr/>
        </p:nvSpPr>
        <p:spPr>
          <a:xfrm>
            <a:off x="3714876" y="6488668"/>
            <a:ext cx="8477124" cy="369332"/>
          </a:xfrm>
          <a:prstGeom prst="rect">
            <a:avLst/>
          </a:prstGeom>
          <a:solidFill>
            <a:schemeClr val="accent3"/>
          </a:solidFill>
        </p:spPr>
        <p:txBody>
          <a:bodyPr wrap="square" rtlCol="0">
            <a:spAutoFit/>
          </a:bodyPr>
          <a:lstStyle/>
          <a:p>
            <a:pPr algn="r"/>
            <a:r>
              <a:rPr lang="en-US" dirty="0" smtClean="0">
                <a:solidFill>
                  <a:schemeClr val="bg1"/>
                </a:solidFill>
              </a:rPr>
              <a:t>Walkington &amp; Bernacki (under review), </a:t>
            </a:r>
            <a:r>
              <a:rPr lang="en-US" i="1" dirty="0" smtClean="0">
                <a:solidFill>
                  <a:schemeClr val="bg1"/>
                </a:solidFill>
              </a:rPr>
              <a:t>Journal of Mathematical Behavior</a:t>
            </a:r>
            <a:endParaRPr lang="en-US" i="1" dirty="0">
              <a:solidFill>
                <a:schemeClr val="bg1"/>
              </a:solidFill>
            </a:endParaRPr>
          </a:p>
        </p:txBody>
      </p:sp>
      <p:pic>
        <p:nvPicPr>
          <p:cNvPr id="13" name="Picture 12"/>
          <p:cNvPicPr/>
          <p:nvPr/>
        </p:nvPicPr>
        <p:blipFill rotWithShape="1">
          <a:blip r:embed="rId3" cstate="print">
            <a:extLst>
              <a:ext uri="{28A0092B-C50C-407E-A947-70E740481C1C}">
                <a14:useLocalDpi xmlns:a14="http://schemas.microsoft.com/office/drawing/2010/main" val="0"/>
              </a:ext>
            </a:extLst>
          </a:blip>
          <a:srcRect l="10738" t="11259" r="1776" b="33635"/>
          <a:stretch/>
        </p:blipFill>
        <p:spPr bwMode="auto">
          <a:xfrm>
            <a:off x="6754753" y="4758267"/>
            <a:ext cx="5199204" cy="1564147"/>
          </a:xfrm>
          <a:prstGeom prst="rect">
            <a:avLst/>
          </a:prstGeom>
          <a:noFill/>
          <a:ln>
            <a:solidFill>
              <a:schemeClr val="tx1"/>
            </a:solidFill>
          </a:ln>
          <a:extLst>
            <a:ext uri="{53640926-AAD7-44D8-BBD7-CCE9431645EC}">
              <a14:shadowObscured xmlns:a14="http://schemas.microsoft.com/office/drawing/2010/main"/>
            </a:ext>
          </a:extLst>
        </p:spPr>
      </p:pic>
      <p:pic>
        <p:nvPicPr>
          <p:cNvPr id="16" name="Picture 15"/>
          <p:cNvPicPr/>
          <p:nvPr/>
        </p:nvPicPr>
        <p:blipFill rotWithShape="1">
          <a:blip r:embed="rId4" cstate="print">
            <a:extLst>
              <a:ext uri="{28A0092B-C50C-407E-A947-70E740481C1C}">
                <a14:useLocalDpi xmlns:a14="http://schemas.microsoft.com/office/drawing/2010/main" val="0"/>
              </a:ext>
            </a:extLst>
          </a:blip>
          <a:srcRect b="3759"/>
          <a:stretch/>
        </p:blipFill>
        <p:spPr bwMode="auto">
          <a:xfrm>
            <a:off x="299304" y="4812147"/>
            <a:ext cx="6308547" cy="1456386"/>
          </a:xfrm>
          <a:prstGeom prst="rect">
            <a:avLst/>
          </a:prstGeom>
          <a:noFill/>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Tree>
    <p:extLst>
      <p:ext uri="{BB962C8B-B14F-4D97-AF65-F5344CB8AC3E}">
        <p14:creationId xmlns:p14="http://schemas.microsoft.com/office/powerpoint/2010/main" val="35063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685800" y="1676400"/>
            <a:ext cx="11387667" cy="5181600"/>
          </a:xfrm>
        </p:spPr>
        <p:txBody>
          <a:bodyPr>
            <a:normAutofit/>
          </a:bodyPr>
          <a:lstStyle/>
          <a:p>
            <a:r>
              <a:rPr lang="en-US" sz="2400" dirty="0" smtClean="0"/>
              <a:t>Personalization interventions should seek to:</a:t>
            </a:r>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r>
              <a:rPr lang="en-US" dirty="0" smtClean="0"/>
              <a:t>Effects may not be seen at all if these principles are not honored</a:t>
            </a:r>
          </a:p>
          <a:p>
            <a:r>
              <a:rPr lang="en-US" dirty="0" smtClean="0"/>
              <a:t>Various logistical constraints and trade-offs limit implementation of principles</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827871058"/>
              </p:ext>
            </p:extLst>
          </p:nvPr>
        </p:nvGraphicFramePr>
        <p:xfrm>
          <a:off x="922865" y="2057402"/>
          <a:ext cx="10998201" cy="3395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166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TEKS Process Standards</a:t>
            </a:r>
            <a:endParaRPr lang="en-US" dirty="0"/>
          </a:p>
        </p:txBody>
      </p:sp>
      <p:sp>
        <p:nvSpPr>
          <p:cNvPr id="3" name="Content Placeholder 2"/>
          <p:cNvSpPr>
            <a:spLocks noGrp="1"/>
          </p:cNvSpPr>
          <p:nvPr>
            <p:ph idx="1"/>
          </p:nvPr>
        </p:nvSpPr>
        <p:spPr/>
        <p:txBody>
          <a:bodyPr>
            <a:normAutofit/>
          </a:bodyPr>
          <a:lstStyle/>
          <a:p>
            <a:pPr marL="0" indent="0">
              <a:buNone/>
            </a:pPr>
            <a:r>
              <a:rPr lang="en-US" sz="2800" i="1" dirty="0" smtClean="0"/>
              <a:t>The </a:t>
            </a:r>
            <a:r>
              <a:rPr lang="en-US" sz="2800" i="1" dirty="0"/>
              <a:t>process standards weave the other knowledge and skills together so that students may be successful problem solvers and use mathematics efficiently and effectively in daily life</a:t>
            </a:r>
            <a:r>
              <a:rPr lang="en-US" sz="2800" i="1" dirty="0" smtClean="0"/>
              <a:t>.</a:t>
            </a:r>
          </a:p>
          <a:p>
            <a:pPr marL="0" indent="0">
              <a:buNone/>
            </a:pPr>
            <a:endParaRPr lang="en-US" sz="2800" b="1" dirty="0" smtClean="0">
              <a:solidFill>
                <a:schemeClr val="accent2"/>
              </a:solidFill>
            </a:endParaRPr>
          </a:p>
          <a:p>
            <a:pPr marL="0" indent="0">
              <a:buNone/>
            </a:pPr>
            <a:r>
              <a:rPr lang="en-US" sz="2800" b="1" dirty="0" smtClean="0">
                <a:solidFill>
                  <a:schemeClr val="accent2"/>
                </a:solidFill>
              </a:rPr>
              <a:t>Students </a:t>
            </a:r>
            <a:r>
              <a:rPr lang="en-US" sz="2800" b="1" dirty="0">
                <a:solidFill>
                  <a:schemeClr val="accent2"/>
                </a:solidFill>
              </a:rPr>
              <a:t>will apply mathematics to problems arising in everyday life, society, and the workplace. </a:t>
            </a:r>
            <a:endParaRPr lang="en-US" sz="2800" b="1" dirty="0" smtClean="0">
              <a:solidFill>
                <a:schemeClr val="accent2"/>
              </a:solidFill>
            </a:endParaRPr>
          </a:p>
          <a:p>
            <a:pPr marL="0" indent="0">
              <a:buNone/>
            </a:pPr>
            <a:endParaRPr lang="en-US" sz="2800" b="1" dirty="0">
              <a:solidFill>
                <a:schemeClr val="accent2"/>
              </a:solidFill>
            </a:endParaRPr>
          </a:p>
          <a:p>
            <a:pPr marL="0" indent="0">
              <a:buNone/>
            </a:pPr>
            <a:r>
              <a:rPr lang="en-US" sz="2800" dirty="0" smtClean="0"/>
              <a:t>What does this really mean? What does it NOT mean?</a:t>
            </a:r>
            <a:endParaRPr lang="en-US" sz="2800" dirty="0"/>
          </a:p>
        </p:txBody>
      </p:sp>
    </p:spTree>
    <p:extLst>
      <p:ext uri="{BB962C8B-B14F-4D97-AF65-F5344CB8AC3E}">
        <p14:creationId xmlns:p14="http://schemas.microsoft.com/office/powerpoint/2010/main" val="12047219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I do this?</a:t>
            </a:r>
            <a:endParaRPr lang="en-US" dirty="0"/>
          </a:p>
        </p:txBody>
      </p:sp>
      <p:sp>
        <p:nvSpPr>
          <p:cNvPr id="3" name="Content Placeholder 2"/>
          <p:cNvSpPr>
            <a:spLocks noGrp="1"/>
          </p:cNvSpPr>
          <p:nvPr>
            <p:ph idx="1"/>
          </p:nvPr>
        </p:nvSpPr>
        <p:spPr>
          <a:xfrm>
            <a:off x="685800" y="2194560"/>
            <a:ext cx="10820400" cy="4206240"/>
          </a:xfrm>
        </p:spPr>
        <p:txBody>
          <a:bodyPr/>
          <a:lstStyle/>
          <a:p>
            <a:r>
              <a:rPr lang="en-US" dirty="0" smtClean="0"/>
              <a:t>Get to know your students’ interests by </a:t>
            </a:r>
            <a:r>
              <a:rPr lang="en-US" b="1" dirty="0" smtClean="0">
                <a:solidFill>
                  <a:schemeClr val="accent2"/>
                </a:solidFill>
              </a:rPr>
              <a:t>talking to them</a:t>
            </a:r>
          </a:p>
          <a:p>
            <a:r>
              <a:rPr lang="en-US" dirty="0" smtClean="0"/>
              <a:t>Get to know how high school mathematics is used in different domains like </a:t>
            </a:r>
            <a:r>
              <a:rPr lang="en-US" b="1" dirty="0" smtClean="0">
                <a:solidFill>
                  <a:schemeClr val="accent2"/>
                </a:solidFill>
              </a:rPr>
              <a:t>art, music, science, engineering, nature, astronomy, architecture</a:t>
            </a:r>
            <a:r>
              <a:rPr lang="en-US" dirty="0" smtClean="0"/>
              <a:t>, etc.</a:t>
            </a:r>
          </a:p>
          <a:p>
            <a:pPr lvl="1"/>
            <a:r>
              <a:rPr lang="en-US" dirty="0" smtClean="0"/>
              <a:t>Museum of MADI and Geometric Art</a:t>
            </a:r>
          </a:p>
          <a:p>
            <a:pPr lvl="1"/>
            <a:r>
              <a:rPr lang="en-US" dirty="0" smtClean="0"/>
              <a:t>Perot Museum of Nature and Science</a:t>
            </a:r>
          </a:p>
          <a:p>
            <a:pPr lvl="1"/>
            <a:r>
              <a:rPr lang="en-US" dirty="0" smtClean="0"/>
              <a:t>Dallas Arboretum Rory Meyer’s Children’s Adventure Garden</a:t>
            </a:r>
          </a:p>
          <a:p>
            <a:pPr lvl="1"/>
            <a:r>
              <a:rPr lang="en-US" dirty="0" smtClean="0"/>
              <a:t>Workshops (CSI/Infinity Summer workshop at SMU, Perot)</a:t>
            </a:r>
          </a:p>
          <a:p>
            <a:pPr lvl="1"/>
            <a:r>
              <a:rPr lang="en-US" dirty="0" smtClean="0"/>
              <a:t>MMT/MSTEM Graduate courses at SMU</a:t>
            </a:r>
          </a:p>
          <a:p>
            <a:r>
              <a:rPr lang="en-US" dirty="0" smtClean="0"/>
              <a:t>Investigate excellent </a:t>
            </a:r>
            <a:r>
              <a:rPr lang="en-US" b="1" dirty="0" smtClean="0">
                <a:solidFill>
                  <a:schemeClr val="accent2"/>
                </a:solidFill>
              </a:rPr>
              <a:t>lesson resources </a:t>
            </a:r>
            <a:r>
              <a:rPr lang="en-US" dirty="0" smtClean="0"/>
              <a:t>(handout)</a:t>
            </a:r>
          </a:p>
          <a:p>
            <a:r>
              <a:rPr lang="en-US" dirty="0" smtClean="0"/>
              <a:t>Choose your textbooks carefully (surface versus deep connections; sequencing) – Core-Plus Mathematics, UCSMP, Cognitive Tutor, CPM</a:t>
            </a:r>
            <a:endParaRPr lang="en-US" dirty="0"/>
          </a:p>
        </p:txBody>
      </p:sp>
    </p:spTree>
    <p:extLst>
      <p:ext uri="{BB962C8B-B14F-4D97-AF65-F5344CB8AC3E}">
        <p14:creationId xmlns:p14="http://schemas.microsoft.com/office/powerpoint/2010/main" val="25703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9621" y="660113"/>
            <a:ext cx="8610600" cy="1293028"/>
          </a:xfrm>
        </p:spPr>
        <p:txBody>
          <a:bodyPr/>
          <a:lstStyle/>
          <a:p>
            <a:r>
              <a:rPr lang="en-US" dirty="0" smtClean="0"/>
              <a:t>What might the future hold?</a:t>
            </a:r>
            <a:endParaRPr lang="en-US" dirty="0"/>
          </a:p>
        </p:txBody>
      </p:sp>
      <p:sp>
        <p:nvSpPr>
          <p:cNvPr id="3" name="Content Placeholder 2"/>
          <p:cNvSpPr>
            <a:spLocks noGrp="1"/>
          </p:cNvSpPr>
          <p:nvPr>
            <p:ph idx="1"/>
          </p:nvPr>
        </p:nvSpPr>
        <p:spPr>
          <a:xfrm>
            <a:off x="685800" y="2194560"/>
            <a:ext cx="8559800" cy="4024125"/>
          </a:xfrm>
        </p:spPr>
        <p:txBody>
          <a:bodyPr/>
          <a:lstStyle/>
          <a:p>
            <a:r>
              <a:rPr lang="en-US" dirty="0" smtClean="0"/>
              <a:t>Smart Technology – devices collect enormous user data</a:t>
            </a:r>
          </a:p>
          <a:p>
            <a:r>
              <a:rPr lang="en-US" dirty="0" smtClean="0"/>
              <a:t>“Gets </a:t>
            </a:r>
            <a:r>
              <a:rPr lang="en-US" dirty="0"/>
              <a:t>to know” the learner over time</a:t>
            </a:r>
            <a:endParaRPr lang="en-US" dirty="0" smtClean="0"/>
          </a:p>
          <a:p>
            <a:r>
              <a:rPr lang="en-US" dirty="0" smtClean="0"/>
              <a:t>Works </a:t>
            </a:r>
            <a:r>
              <a:rPr lang="en-US" dirty="0"/>
              <a:t>in conjunction with </a:t>
            </a:r>
            <a:r>
              <a:rPr lang="en-US" dirty="0" smtClean="0"/>
              <a:t>teacher to formulate and </a:t>
            </a:r>
            <a:r>
              <a:rPr lang="en-US" dirty="0"/>
              <a:t>structure </a:t>
            </a:r>
            <a:r>
              <a:rPr lang="en-US" dirty="0" smtClean="0"/>
              <a:t>authentic </a:t>
            </a:r>
            <a:r>
              <a:rPr lang="en-US" dirty="0"/>
              <a:t>investigations </a:t>
            </a:r>
            <a:r>
              <a:rPr lang="en-US" dirty="0" smtClean="0"/>
              <a:t>related to interest areas</a:t>
            </a:r>
          </a:p>
          <a:p>
            <a:r>
              <a:rPr lang="en-US" dirty="0" smtClean="0"/>
              <a:t> Provides personalized resources and feedback</a:t>
            </a:r>
          </a:p>
          <a:p>
            <a:r>
              <a:rPr lang="en-US" dirty="0" smtClean="0"/>
              <a:t>Learners explore and develop new interests in academic and non-academic subjects</a:t>
            </a:r>
          </a:p>
          <a:p>
            <a:r>
              <a:rPr lang="en-US" dirty="0"/>
              <a:t>C</a:t>
            </a:r>
            <a:r>
              <a:rPr lang="en-US" dirty="0" smtClean="0"/>
              <a:t>ollaborate with learners of similar or dissimilar interests</a:t>
            </a:r>
          </a:p>
          <a:p>
            <a:r>
              <a:rPr lang="en-US" dirty="0" smtClean="0"/>
              <a:t>Learners see “funds of knowledge” being used and valued in academic domains</a:t>
            </a:r>
            <a:endParaRPr lang="en-US" dirty="0"/>
          </a:p>
        </p:txBody>
      </p:sp>
      <p:pic>
        <p:nvPicPr>
          <p:cNvPr id="4" name="Picture 3"/>
          <p:cNvPicPr>
            <a:picLocks noChangeAspect="1"/>
          </p:cNvPicPr>
          <p:nvPr/>
        </p:nvPicPr>
        <p:blipFill rotWithShape="1">
          <a:blip r:embed="rId3"/>
          <a:srcRect l="56638" t="28588" r="23190" b="7986"/>
          <a:stretch/>
        </p:blipFill>
        <p:spPr>
          <a:xfrm>
            <a:off x="9917009" y="3725334"/>
            <a:ext cx="1752971" cy="30988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9618" r="50278" b="11116"/>
          <a:stretch/>
        </p:blipFill>
        <p:spPr>
          <a:xfrm rot="5400000">
            <a:off x="9967146" y="1791479"/>
            <a:ext cx="1652694" cy="1976019"/>
          </a:xfrm>
          <a:prstGeom prst="rect">
            <a:avLst/>
          </a:prstGeom>
        </p:spPr>
      </p:pic>
    </p:spTree>
    <p:extLst>
      <p:ext uri="{BB962C8B-B14F-4D97-AF65-F5344CB8AC3E}">
        <p14:creationId xmlns:p14="http://schemas.microsoft.com/office/powerpoint/2010/main" val="19946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6" y="156711"/>
            <a:ext cx="12331485" cy="1325563"/>
          </a:xfrm>
        </p:spPr>
        <p:txBody>
          <a:bodyPr>
            <a:normAutofit/>
          </a:bodyPr>
          <a:lstStyle/>
          <a:p>
            <a:r>
              <a:rPr lang="en-US" sz="3600" b="1" dirty="0" smtClean="0"/>
              <a:t>Master Mathematics Teacher Program @ SMU</a:t>
            </a:r>
            <a:endParaRPr lang="en-US" sz="3600" b="1" dirty="0"/>
          </a:p>
        </p:txBody>
      </p:sp>
      <p:sp>
        <p:nvSpPr>
          <p:cNvPr id="3" name="Content Placeholder 2"/>
          <p:cNvSpPr>
            <a:spLocks noGrp="1"/>
          </p:cNvSpPr>
          <p:nvPr>
            <p:ph idx="1"/>
          </p:nvPr>
        </p:nvSpPr>
        <p:spPr>
          <a:xfrm>
            <a:off x="326953" y="1984154"/>
            <a:ext cx="5402424" cy="4855093"/>
          </a:xfrm>
        </p:spPr>
        <p:txBody>
          <a:bodyPr>
            <a:normAutofit/>
          </a:bodyPr>
          <a:lstStyle/>
          <a:p>
            <a:r>
              <a:rPr lang="en-US" dirty="0" smtClean="0"/>
              <a:t>Take 4 courses in K-12 mathematics teaching at SMU, and receive a “Master Mathematics Teacher” certificate</a:t>
            </a:r>
          </a:p>
          <a:p>
            <a:r>
              <a:rPr lang="en-US" dirty="0" smtClean="0"/>
              <a:t>Courses provide resources for hands-on learning, student assessment, and engaging mathematical tasks</a:t>
            </a:r>
          </a:p>
          <a:p>
            <a:r>
              <a:rPr lang="en-US" dirty="0" smtClean="0"/>
              <a:t>Courses also count towards a Master’s degree in Education</a:t>
            </a:r>
          </a:p>
          <a:p>
            <a:r>
              <a:rPr lang="en-US" b="1" dirty="0" smtClean="0">
                <a:solidFill>
                  <a:srgbClr val="FF0000"/>
                </a:solidFill>
              </a:rPr>
              <a:t>More information: </a:t>
            </a:r>
            <a:r>
              <a:rPr lang="en-US" dirty="0" smtClean="0">
                <a:hlinkClick r:id="rId2"/>
              </a:rPr>
              <a:t>cwalkington@smu.edu</a:t>
            </a:r>
            <a:r>
              <a:rPr lang="en-US" dirty="0" smtClean="0"/>
              <a:t> or </a:t>
            </a:r>
            <a:r>
              <a:rPr lang="en-US" dirty="0" smtClean="0">
                <a:hlinkClick r:id="rId3"/>
              </a:rPr>
              <a:t>www.smu.edu/mmt</a:t>
            </a:r>
            <a:endParaRPr lang="en-US" dirty="0" smtClean="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453" t="28247" r="50843" b="45732"/>
          <a:stretch/>
        </p:blipFill>
        <p:spPr>
          <a:xfrm>
            <a:off x="5729377" y="1313017"/>
            <a:ext cx="3088433" cy="208332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1031" t="9524" r="19277" b="26122"/>
          <a:stretch/>
        </p:blipFill>
        <p:spPr>
          <a:xfrm rot="10800000">
            <a:off x="4943669" y="4411701"/>
            <a:ext cx="2230015" cy="215704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00" t="14749" r="4553" b="-46"/>
          <a:stretch/>
        </p:blipFill>
        <p:spPr>
          <a:xfrm>
            <a:off x="7273594" y="3628623"/>
            <a:ext cx="4833257" cy="2940127"/>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6070" t="11453" r="27144" b="15903"/>
          <a:stretch/>
        </p:blipFill>
        <p:spPr>
          <a:xfrm>
            <a:off x="8915782" y="1273628"/>
            <a:ext cx="3191069" cy="2122715"/>
          </a:xfrm>
          <a:prstGeom prst="rect">
            <a:avLst/>
          </a:prstGeom>
        </p:spPr>
      </p:pic>
    </p:spTree>
    <p:extLst>
      <p:ext uri="{BB962C8B-B14F-4D97-AF65-F5344CB8AC3E}">
        <p14:creationId xmlns:p14="http://schemas.microsoft.com/office/powerpoint/2010/main" val="871006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86" y="156711"/>
            <a:ext cx="12331485" cy="1325563"/>
          </a:xfrm>
        </p:spPr>
        <p:txBody>
          <a:bodyPr>
            <a:normAutofit/>
          </a:bodyPr>
          <a:lstStyle/>
          <a:p>
            <a:r>
              <a:rPr lang="en-US" sz="3600" b="1" dirty="0" smtClean="0"/>
              <a:t>Master STEM Teacher Program @ SMU</a:t>
            </a:r>
            <a:endParaRPr lang="en-US" sz="3600" b="1" dirty="0"/>
          </a:p>
        </p:txBody>
      </p:sp>
      <p:sp>
        <p:nvSpPr>
          <p:cNvPr id="3" name="Content Placeholder 2"/>
          <p:cNvSpPr>
            <a:spLocks noGrp="1"/>
          </p:cNvSpPr>
          <p:nvPr>
            <p:ph idx="1"/>
          </p:nvPr>
        </p:nvSpPr>
        <p:spPr>
          <a:xfrm>
            <a:off x="326953" y="1984154"/>
            <a:ext cx="4756491" cy="4855093"/>
          </a:xfrm>
        </p:spPr>
        <p:txBody>
          <a:bodyPr>
            <a:normAutofit/>
          </a:bodyPr>
          <a:lstStyle/>
          <a:p>
            <a:r>
              <a:rPr lang="en-US" sz="2400" dirty="0" smtClean="0"/>
              <a:t>Take 4 courses in K-12 STEM teaching at SMU</a:t>
            </a:r>
          </a:p>
          <a:p>
            <a:r>
              <a:rPr lang="en-US" sz="2400" dirty="0" smtClean="0"/>
              <a:t>Courses provide resources for hands-on learning, student assessment, and engaging STEM tasks</a:t>
            </a:r>
          </a:p>
          <a:p>
            <a:r>
              <a:rPr lang="en-US" sz="2400" dirty="0" smtClean="0"/>
              <a:t>Courses also count towards a Master’s degree in Education</a:t>
            </a:r>
          </a:p>
          <a:p>
            <a:r>
              <a:rPr lang="en-US" sz="2400" b="1" dirty="0" smtClean="0">
                <a:solidFill>
                  <a:srgbClr val="FF0000"/>
                </a:solidFill>
              </a:rPr>
              <a:t>More information: </a:t>
            </a:r>
            <a:r>
              <a:rPr lang="en-US" sz="2400" dirty="0" smtClean="0">
                <a:hlinkClick r:id="rId2"/>
              </a:rPr>
              <a:t>cwalkington@smu.edu</a:t>
            </a:r>
            <a:r>
              <a:rPr lang="en-US" sz="2400" dirty="0" smtClean="0"/>
              <a:t> or </a:t>
            </a:r>
            <a:r>
              <a:rPr lang="en-US" sz="2400" dirty="0" smtClean="0">
                <a:hlinkClick r:id="rId3"/>
              </a:rPr>
              <a:t>www.smu.edu/mmt</a:t>
            </a:r>
            <a:endParaRPr lang="en-US" sz="2400" dirty="0" smtClean="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453" t="28247" r="50843" b="45732"/>
          <a:stretch/>
        </p:blipFill>
        <p:spPr>
          <a:xfrm>
            <a:off x="5729377" y="1313017"/>
            <a:ext cx="3088433" cy="208332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1031" t="9524" r="19277" b="26122"/>
          <a:stretch/>
        </p:blipFill>
        <p:spPr>
          <a:xfrm rot="10800000">
            <a:off x="4943669" y="4411701"/>
            <a:ext cx="2230015" cy="2157049"/>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00" t="14749" r="4553" b="-46"/>
          <a:stretch/>
        </p:blipFill>
        <p:spPr>
          <a:xfrm>
            <a:off x="7273594" y="3628623"/>
            <a:ext cx="4833257" cy="2940127"/>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6070" t="11453" r="27144" b="15903"/>
          <a:stretch/>
        </p:blipFill>
        <p:spPr>
          <a:xfrm>
            <a:off x="8915782" y="1273628"/>
            <a:ext cx="3191069" cy="2122715"/>
          </a:xfrm>
          <a:prstGeom prst="rect">
            <a:avLst/>
          </a:prstGeom>
        </p:spPr>
      </p:pic>
    </p:spTree>
    <p:extLst>
      <p:ext uri="{BB962C8B-B14F-4D97-AF65-F5344CB8AC3E}">
        <p14:creationId xmlns:p14="http://schemas.microsoft.com/office/powerpoint/2010/main" val="3897355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discussion questions</a:t>
            </a:r>
            <a:endParaRPr lang="en-US" dirty="0"/>
          </a:p>
        </p:txBody>
      </p:sp>
      <p:sp>
        <p:nvSpPr>
          <p:cNvPr id="3" name="Content Placeholder 2"/>
          <p:cNvSpPr>
            <a:spLocks noGrp="1"/>
          </p:cNvSpPr>
          <p:nvPr>
            <p:ph idx="1"/>
          </p:nvPr>
        </p:nvSpPr>
        <p:spPr>
          <a:xfrm>
            <a:off x="685800" y="2194560"/>
            <a:ext cx="10820400" cy="4221738"/>
          </a:xfrm>
        </p:spPr>
        <p:txBody>
          <a:bodyPr>
            <a:normAutofit/>
          </a:bodyPr>
          <a:lstStyle/>
          <a:p>
            <a:r>
              <a:rPr lang="en-US" sz="2400" dirty="0" smtClean="0"/>
              <a:t>What are some exceptional activities you’ve done in your classroom to embed high school mathematics in real world contexts?</a:t>
            </a:r>
          </a:p>
          <a:p>
            <a:r>
              <a:rPr lang="en-US" sz="2400" dirty="0" smtClean="0"/>
              <a:t>What activities have you done that connect instruction to students’ interests?</a:t>
            </a:r>
          </a:p>
          <a:p>
            <a:r>
              <a:rPr lang="en-US" sz="2400" dirty="0" smtClean="0"/>
              <a:t>What are some of the challenges of making real world connections in high school classes?</a:t>
            </a:r>
          </a:p>
          <a:p>
            <a:r>
              <a:rPr lang="en-US" sz="2400" dirty="0" smtClean="0"/>
              <a:t>What questions do you have about the research findings for making real world connections in high school math?</a:t>
            </a:r>
          </a:p>
          <a:p>
            <a:r>
              <a:rPr lang="en-US" sz="2400" dirty="0"/>
              <a:t>W</a:t>
            </a:r>
            <a:r>
              <a:rPr lang="en-US" sz="2400" dirty="0" smtClean="0"/>
              <a:t>here </a:t>
            </a:r>
            <a:r>
              <a:rPr lang="en-US" sz="2400" dirty="0"/>
              <a:t>can I find resources to support this</a:t>
            </a:r>
            <a:r>
              <a:rPr lang="en-US" sz="2400" dirty="0" smtClean="0"/>
              <a:t>? How can I tell quality resources from resources that implement this poorly?</a:t>
            </a:r>
            <a:endParaRPr lang="en-US" sz="2400" dirty="0"/>
          </a:p>
        </p:txBody>
      </p:sp>
    </p:spTree>
    <p:extLst>
      <p:ext uri="{BB962C8B-B14F-4D97-AF65-F5344CB8AC3E}">
        <p14:creationId xmlns:p14="http://schemas.microsoft.com/office/powerpoint/2010/main" val="288408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742" y="764373"/>
            <a:ext cx="9150458" cy="1293028"/>
          </a:xfrm>
        </p:spPr>
        <p:txBody>
          <a:bodyPr/>
          <a:lstStyle/>
          <a:p>
            <a:r>
              <a:rPr lang="en-US" dirty="0" smtClean="0"/>
              <a:t>The circumference of the Earth</a:t>
            </a:r>
            <a:endParaRPr lang="en-US" dirty="0"/>
          </a:p>
        </p:txBody>
      </p:sp>
      <p:sp>
        <p:nvSpPr>
          <p:cNvPr id="3" name="Content Placeholder 2"/>
          <p:cNvSpPr>
            <a:spLocks noGrp="1"/>
          </p:cNvSpPr>
          <p:nvPr>
            <p:ph idx="1"/>
          </p:nvPr>
        </p:nvSpPr>
        <p:spPr>
          <a:xfrm>
            <a:off x="685800" y="1902418"/>
            <a:ext cx="10820400" cy="4024125"/>
          </a:xfrm>
        </p:spPr>
        <p:txBody>
          <a:bodyPr/>
          <a:lstStyle/>
          <a:p>
            <a:r>
              <a:rPr lang="en-US" dirty="0"/>
              <a:t>M</a:t>
            </a:r>
            <a:r>
              <a:rPr lang="en-US" dirty="0" smtClean="0"/>
              <a:t>athematician and astronomer </a:t>
            </a:r>
            <a:r>
              <a:rPr lang="en-US" dirty="0"/>
              <a:t>Eratosthenes</a:t>
            </a:r>
            <a:r>
              <a:rPr lang="en-US" dirty="0" smtClean="0"/>
              <a:t> </a:t>
            </a:r>
            <a:r>
              <a:rPr lang="en-US" dirty="0"/>
              <a:t>read that </a:t>
            </a:r>
            <a:r>
              <a:rPr lang="en-US" dirty="0" smtClean="0"/>
              <a:t>in the city of </a:t>
            </a:r>
            <a:r>
              <a:rPr lang="en-US" dirty="0" err="1" smtClean="0"/>
              <a:t>Syene</a:t>
            </a:r>
            <a:r>
              <a:rPr lang="en-US" dirty="0"/>
              <a:t>, </a:t>
            </a:r>
            <a:r>
              <a:rPr lang="en-US" dirty="0" smtClean="0"/>
              <a:t>at </a:t>
            </a:r>
            <a:r>
              <a:rPr lang="en-US" dirty="0"/>
              <a:t>noon on June </a:t>
            </a:r>
            <a:r>
              <a:rPr lang="en-US" dirty="0" smtClean="0"/>
              <a:t>21, a vertical meter stick (length = </a:t>
            </a:r>
            <a:r>
              <a:rPr lang="en-US" b="1" dirty="0" smtClean="0">
                <a:solidFill>
                  <a:srgbClr val="FF0000"/>
                </a:solidFill>
              </a:rPr>
              <a:t>1 meter</a:t>
            </a:r>
            <a:r>
              <a:rPr lang="en-US" dirty="0" smtClean="0"/>
              <a:t>) </a:t>
            </a:r>
            <a:r>
              <a:rPr lang="en-US" dirty="0"/>
              <a:t>cast </a:t>
            </a:r>
            <a:r>
              <a:rPr lang="en-US" b="1" dirty="0">
                <a:solidFill>
                  <a:srgbClr val="FF0000"/>
                </a:solidFill>
              </a:rPr>
              <a:t>no </a:t>
            </a:r>
            <a:r>
              <a:rPr lang="en-US" b="1" dirty="0" smtClean="0">
                <a:solidFill>
                  <a:srgbClr val="FF0000"/>
                </a:solidFill>
              </a:rPr>
              <a:t>shadow</a:t>
            </a:r>
            <a:r>
              <a:rPr lang="en-US" dirty="0" smtClean="0"/>
              <a:t>.</a:t>
            </a:r>
          </a:p>
          <a:p>
            <a:r>
              <a:rPr lang="en-US" dirty="0" smtClean="0"/>
              <a:t>However, he observed that on the same day and time in </a:t>
            </a:r>
            <a:r>
              <a:rPr lang="en-US" dirty="0" smtClean="0"/>
              <a:t>the city </a:t>
            </a:r>
            <a:r>
              <a:rPr lang="en-US" dirty="0" smtClean="0"/>
              <a:t>Alexandria, which is </a:t>
            </a:r>
            <a:r>
              <a:rPr lang="en-US" b="1" dirty="0" smtClean="0">
                <a:solidFill>
                  <a:srgbClr val="FF0000"/>
                </a:solidFill>
              </a:rPr>
              <a:t>800 kilometers </a:t>
            </a:r>
            <a:r>
              <a:rPr lang="en-US" dirty="0" smtClean="0"/>
              <a:t>due north of </a:t>
            </a:r>
            <a:r>
              <a:rPr lang="en-US" dirty="0" err="1" smtClean="0"/>
              <a:t>Syene</a:t>
            </a:r>
            <a:r>
              <a:rPr lang="en-US" dirty="0" smtClean="0"/>
              <a:t>, a </a:t>
            </a:r>
            <a:r>
              <a:rPr lang="en-US" b="1" dirty="0" smtClean="0">
                <a:solidFill>
                  <a:srgbClr val="FF0000"/>
                </a:solidFill>
              </a:rPr>
              <a:t>meter stick </a:t>
            </a:r>
            <a:r>
              <a:rPr lang="en-US" dirty="0" smtClean="0"/>
              <a:t>cast a shadow of length </a:t>
            </a:r>
            <a:r>
              <a:rPr lang="en-US" b="1" dirty="0" smtClean="0">
                <a:solidFill>
                  <a:srgbClr val="FF0000"/>
                </a:solidFill>
              </a:rPr>
              <a:t>0.122 meters</a:t>
            </a:r>
            <a:r>
              <a:rPr lang="en-US" dirty="0" smtClean="0"/>
              <a:t>.</a:t>
            </a:r>
          </a:p>
          <a:p>
            <a:r>
              <a:rPr lang="en-US" dirty="0" smtClean="0"/>
              <a:t>Using only this information, Eratosthenes was able to figure out the circumference of the earth. Can you reproduce his steps using high school geometry?</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363132" y="4448015"/>
            <a:ext cx="6566653" cy="2409985"/>
          </a:xfrm>
          <a:prstGeom prst="rect">
            <a:avLst/>
          </a:prstGeom>
        </p:spPr>
      </p:pic>
    </p:spTree>
    <p:extLst>
      <p:ext uri="{BB962C8B-B14F-4D97-AF65-F5344CB8AC3E}">
        <p14:creationId xmlns:p14="http://schemas.microsoft.com/office/powerpoint/2010/main" val="2464376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am I ever going to use this?</a:t>
            </a:r>
            <a:endParaRPr lang="en-US" dirty="0"/>
          </a:p>
        </p:txBody>
      </p:sp>
      <p:sp>
        <p:nvSpPr>
          <p:cNvPr id="3" name="Content Placeholder 2"/>
          <p:cNvSpPr>
            <a:spLocks noGrp="1"/>
          </p:cNvSpPr>
          <p:nvPr>
            <p:ph idx="1"/>
          </p:nvPr>
        </p:nvSpPr>
        <p:spPr/>
        <p:txBody>
          <a:bodyPr>
            <a:normAutofit/>
          </a:bodyPr>
          <a:lstStyle/>
          <a:p>
            <a:r>
              <a:rPr lang="en-US" sz="2000" dirty="0" smtClean="0"/>
              <a:t>Relationships between sides and angles in a right triangle (sine, cosine, tangent)</a:t>
            </a:r>
          </a:p>
          <a:p>
            <a:r>
              <a:rPr lang="en-US" sz="2000" dirty="0" smtClean="0"/>
              <a:t>Alternate interior Angles Theorem</a:t>
            </a:r>
          </a:p>
          <a:p>
            <a:r>
              <a:rPr lang="en-US" sz="2000" dirty="0" smtClean="0"/>
              <a:t>Properties of a circle</a:t>
            </a:r>
          </a:p>
          <a:p>
            <a:r>
              <a:rPr lang="en-US" sz="2000" dirty="0" smtClean="0"/>
              <a:t>Proportional relationships</a:t>
            </a:r>
          </a:p>
          <a:p>
            <a:endParaRPr lang="en-US" sz="2000" dirty="0"/>
          </a:p>
        </p:txBody>
      </p:sp>
      <p:pic>
        <p:nvPicPr>
          <p:cNvPr id="2050" name="Picture 2" descr="http://keyah.asu.edu/images/SunAngle.jpg"/>
          <p:cNvPicPr>
            <a:picLocks noChangeAspect="1" noChangeArrowheads="1"/>
          </p:cNvPicPr>
          <p:nvPr/>
        </p:nvPicPr>
        <p:blipFill rotWithShape="1">
          <a:blip r:embed="rId2">
            <a:extLst>
              <a:ext uri="{28A0092B-C50C-407E-A947-70E740481C1C}">
                <a14:useLocalDpi xmlns:a14="http://schemas.microsoft.com/office/drawing/2010/main" val="0"/>
              </a:ext>
            </a:extLst>
          </a:blip>
          <a:srcRect b="13048"/>
          <a:stretch/>
        </p:blipFill>
        <p:spPr bwMode="auto">
          <a:xfrm>
            <a:off x="840783" y="3953037"/>
            <a:ext cx="3297264" cy="28402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keyah.asu.edu/images/CurvedShadow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3149115"/>
            <a:ext cx="7038836" cy="356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522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Algebra in the “Real World”</a:t>
            </a:r>
            <a:endParaRPr lang="en-US" dirty="0"/>
          </a:p>
        </p:txBody>
      </p:sp>
      <p:sp>
        <p:nvSpPr>
          <p:cNvPr id="3" name="Content Placeholder 2"/>
          <p:cNvSpPr>
            <a:spLocks noGrp="1"/>
          </p:cNvSpPr>
          <p:nvPr>
            <p:ph idx="1"/>
          </p:nvPr>
        </p:nvSpPr>
        <p:spPr>
          <a:xfrm>
            <a:off x="685801" y="2194560"/>
            <a:ext cx="6629400" cy="4423216"/>
          </a:xfrm>
        </p:spPr>
        <p:txBody>
          <a:bodyPr>
            <a:normAutofit lnSpcReduction="10000"/>
          </a:bodyPr>
          <a:lstStyle/>
          <a:p>
            <a:r>
              <a:rPr lang="en-US" dirty="0">
                <a:hlinkClick r:id="rId2"/>
              </a:rPr>
              <a:t>https://</a:t>
            </a:r>
            <a:r>
              <a:rPr lang="en-US" dirty="0" smtClean="0">
                <a:hlinkClick r:id="rId2"/>
              </a:rPr>
              <a:t>www.youtube.com/watch?v=qNACe-wp3u8#t=89</a:t>
            </a:r>
            <a:endParaRPr lang="en-US" dirty="0" smtClean="0"/>
          </a:p>
          <a:p>
            <a:endParaRPr lang="en-US" i="1" dirty="0" smtClean="0"/>
          </a:p>
          <a:p>
            <a:r>
              <a:rPr lang="en-US" b="1" i="1" dirty="0" smtClean="0"/>
              <a:t>IS ALGEBRA NECESSARY?: </a:t>
            </a:r>
            <a:r>
              <a:rPr lang="en-US" i="1" dirty="0" smtClean="0"/>
              <a:t>“A typical </a:t>
            </a:r>
            <a:r>
              <a:rPr lang="en-US" i="1" dirty="0"/>
              <a:t>American school day finds some six million high school students and two million college freshmen struggling with algebra. In both high school and college, all too many students are expected to fail. Why do we subject American students to this ordeal? I’ve found myself moving toward the strong view that we shouldn’t</a:t>
            </a:r>
            <a:r>
              <a:rPr lang="en-US" i="1" dirty="0" smtClean="0"/>
              <a:t>. </a:t>
            </a:r>
            <a:r>
              <a:rPr lang="en-US" i="1" dirty="0"/>
              <a:t>Think of math as a huge boulder we make everyone pull, without assessing what all this pain achieves</a:t>
            </a:r>
            <a:r>
              <a:rPr lang="en-US" i="1" dirty="0" smtClean="0"/>
              <a:t>.” </a:t>
            </a:r>
            <a:r>
              <a:rPr lang="en-US" dirty="0" smtClean="0"/>
              <a:t>~ New York Times, 2012</a:t>
            </a:r>
          </a:p>
          <a:p>
            <a:endParaRPr lang="en-US" dirty="0"/>
          </a:p>
          <a:p>
            <a:endParaRPr lang="en-US" dirty="0"/>
          </a:p>
        </p:txBody>
      </p:sp>
      <p:pic>
        <p:nvPicPr>
          <p:cNvPr id="5" name="Picture 2" descr="http://content.bored.com/comics/snap01154.gif">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58"/>
          <a:stretch/>
        </p:blipFill>
        <p:spPr bwMode="auto">
          <a:xfrm>
            <a:off x="7774983" y="2194560"/>
            <a:ext cx="4191000" cy="427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315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0218" y="5091983"/>
            <a:ext cx="11480800" cy="1077218"/>
          </a:xfrm>
          <a:prstGeom prst="rect">
            <a:avLst/>
          </a:prstGeom>
          <a:noFill/>
          <a:ln>
            <a:solidFill>
              <a:schemeClr val="tx1"/>
            </a:solidFill>
          </a:ln>
        </p:spPr>
        <p:txBody>
          <a:bodyPr wrap="square" rtlCol="0">
            <a:spAutoFit/>
          </a:bodyPr>
          <a:lstStyle/>
          <a:p>
            <a:pPr algn="ctr"/>
            <a:r>
              <a:rPr lang="en-US" sz="3200" b="1" dirty="0"/>
              <a:t>What could the “4” represent in the given situation? </a:t>
            </a:r>
            <a:endParaRPr lang="en-US" sz="3200" b="1" dirty="0" smtClean="0"/>
          </a:p>
          <a:p>
            <a:pPr algn="ctr"/>
            <a:r>
              <a:rPr lang="en-US" sz="3200" b="1" dirty="0" smtClean="0"/>
              <a:t>What </a:t>
            </a:r>
            <a:r>
              <a:rPr lang="en-US" sz="3200" b="1" dirty="0"/>
              <a:t>could the “175” represent?</a:t>
            </a:r>
          </a:p>
        </p:txBody>
      </p:sp>
      <p:pic>
        <p:nvPicPr>
          <p:cNvPr id="4" name="Picture 3"/>
          <p:cNvPicPr/>
          <p:nvPr/>
        </p:nvPicPr>
        <p:blipFill rotWithShape="1">
          <a:blip r:embed="rId5" cstate="print"/>
          <a:srcRect l="10000" t="3684" r="4444" b="6214"/>
          <a:stretch/>
        </p:blipFill>
        <p:spPr bwMode="auto">
          <a:xfrm>
            <a:off x="7112000" y="2031996"/>
            <a:ext cx="4978400" cy="2688312"/>
          </a:xfrm>
          <a:prstGeom prst="rect">
            <a:avLst/>
          </a:prstGeom>
          <a:noFill/>
          <a:ln w="9525">
            <a:noFill/>
            <a:miter lim="800000"/>
            <a:headEnd/>
            <a:tailEnd/>
          </a:ln>
        </p:spPr>
      </p:pic>
      <p:sp>
        <p:nvSpPr>
          <p:cNvPr id="5" name="Rectangle 1"/>
          <p:cNvSpPr>
            <a:spLocks noChangeArrowheads="1"/>
          </p:cNvSpPr>
          <p:nvPr/>
        </p:nvSpPr>
        <p:spPr bwMode="auto">
          <a:xfrm>
            <a:off x="360218" y="1872754"/>
            <a:ext cx="6239164" cy="2996141"/>
          </a:xfrm>
          <a:prstGeom prst="rect">
            <a:avLst/>
          </a:prstGeom>
          <a:noFill/>
          <a:ln w="9525">
            <a:solidFill>
              <a:schemeClr val="tx1"/>
            </a:solidFill>
            <a:miter lim="800000"/>
            <a:headEnd/>
            <a:tailEnd/>
          </a:ln>
          <a:effectLst/>
        </p:spPr>
        <p:txBody>
          <a:bodyPr vert="horz" wrap="square" lIns="121920" tIns="60960" rIns="121920" bIns="60960" numCol="1" anchor="ctr" anchorCtr="0" compatLnSpc="1">
            <a:prstTxWarp prst="textNoShape">
              <a:avLst/>
            </a:prstTxWarp>
            <a:spAutoFit/>
          </a:bodyPr>
          <a:lstStyle/>
          <a:p>
            <a:pPr algn="ctr"/>
            <a:r>
              <a:rPr lang="en-US" sz="2667" dirty="0">
                <a:latin typeface="Times New Roman" pitchFamily="18" charset="0"/>
                <a:cs typeface="Times New Roman" pitchFamily="18" charset="0"/>
              </a:rPr>
              <a:t>The distance in feet that a machine called the Crawler has traveled from its hangar is given by the equation y = 4x+175, where x is the number of seconds the machine has been moving. In how many more seconds will the Crawler be a total of 275 feet from the hangar?</a:t>
            </a:r>
          </a:p>
        </p:txBody>
      </p:sp>
      <p:sp>
        <p:nvSpPr>
          <p:cNvPr id="8" name="TextBox 7"/>
          <p:cNvSpPr txBox="1"/>
          <p:nvPr/>
        </p:nvSpPr>
        <p:spPr>
          <a:xfrm>
            <a:off x="3539067" y="6493888"/>
            <a:ext cx="8652933" cy="369332"/>
          </a:xfrm>
          <a:prstGeom prst="rect">
            <a:avLst/>
          </a:prstGeom>
          <a:solidFill>
            <a:schemeClr val="accent3"/>
          </a:solidFill>
        </p:spPr>
        <p:txBody>
          <a:bodyPr wrap="square" rtlCol="0">
            <a:spAutoFit/>
          </a:bodyPr>
          <a:lstStyle/>
          <a:p>
            <a:pPr algn="r"/>
            <a:r>
              <a:rPr lang="en-US" dirty="0">
                <a:solidFill>
                  <a:schemeClr val="bg1"/>
                </a:solidFill>
              </a:rPr>
              <a:t>Walkington, Sherman, &amp; Petrosino (2012</a:t>
            </a:r>
            <a:r>
              <a:rPr lang="en-US" dirty="0" smtClean="0">
                <a:solidFill>
                  <a:schemeClr val="bg1"/>
                </a:solidFill>
              </a:rPr>
              <a:t>), </a:t>
            </a:r>
            <a:r>
              <a:rPr lang="en-US" i="1" dirty="0" smtClean="0">
                <a:solidFill>
                  <a:schemeClr val="bg1"/>
                </a:solidFill>
              </a:rPr>
              <a:t>Journal of Mathematical Behavior</a:t>
            </a:r>
            <a:endParaRPr lang="en-US" i="1" dirty="0">
              <a:solidFill>
                <a:schemeClr val="bg1"/>
              </a:solidFill>
            </a:endParaRPr>
          </a:p>
        </p:txBody>
      </p:sp>
      <p:sp>
        <p:nvSpPr>
          <p:cNvPr id="9" name="Title 1"/>
          <p:cNvSpPr>
            <a:spLocks noGrp="1"/>
          </p:cNvSpPr>
          <p:nvPr>
            <p:ph type="title"/>
          </p:nvPr>
        </p:nvSpPr>
        <p:spPr/>
        <p:txBody>
          <a:bodyPr/>
          <a:lstStyle/>
          <a:p>
            <a:r>
              <a:rPr lang="en-US" dirty="0" smtClean="0"/>
              <a:t>Algebra in the “Real World”</a:t>
            </a:r>
            <a:endParaRPr lang="en-US" dirty="0"/>
          </a:p>
        </p:txBody>
      </p:sp>
      <p:pic>
        <p:nvPicPr>
          <p:cNvPr id="7" name="Student43_ThinkAloud">
            <a:hlinkClick r:id="" action="ppaction://media"/>
          </p:cNvPr>
          <p:cNvPicPr>
            <a:picLocks noChangeAspect="1"/>
          </p:cNvPicPr>
          <p:nvPr>
            <a:audioFile r:link="rId1"/>
            <p:extLst>
              <p:ext uri="{DAA4B4D4-6D71-4841-9C94-3DE7FCFB9230}">
                <p14:media xmlns:p14="http://schemas.microsoft.com/office/powerpoint/2010/main" r:embed="rId2">
                  <p14:trim st="818269" end="252864"/>
                </p14:media>
              </p:ext>
            </p:extLst>
          </p:nvPr>
        </p:nvPicPr>
        <p:blipFill>
          <a:blip r:embed="rId6"/>
          <a:stretch>
            <a:fillRect/>
          </a:stretch>
        </p:blipFill>
        <p:spPr>
          <a:xfrm>
            <a:off x="11421533" y="5091983"/>
            <a:ext cx="609600" cy="609600"/>
          </a:xfrm>
          <a:prstGeom prst="rect">
            <a:avLst/>
          </a:prstGeom>
        </p:spPr>
      </p:pic>
      <p:pic>
        <p:nvPicPr>
          <p:cNvPr id="2" name="Student43_ThinkAloud">
            <a:hlinkClick r:id="" action="ppaction://media"/>
          </p:cNvPr>
          <p:cNvPicPr>
            <a:picLocks noChangeAspect="1"/>
          </p:cNvPicPr>
          <p:nvPr>
            <a:audioFile r:link="rId1"/>
            <p:extLst>
              <p:ext uri="{DAA4B4D4-6D71-4841-9C94-3DE7FCFB9230}">
                <p14:media xmlns:p14="http://schemas.microsoft.com/office/powerpoint/2010/main" r:embed="rId2">
                  <p14:trim st="833650" end="231500"/>
                </p14:media>
              </p:ext>
            </p:extLst>
          </p:nvPr>
        </p:nvPicPr>
        <p:blipFill>
          <a:blip r:embed="rId6"/>
          <a:stretch>
            <a:fillRect/>
          </a:stretch>
        </p:blipFill>
        <p:spPr>
          <a:xfrm>
            <a:off x="11421533" y="5768458"/>
            <a:ext cx="609600" cy="609600"/>
          </a:xfrm>
          <a:prstGeom prst="rect">
            <a:avLst/>
          </a:prstGeom>
        </p:spPr>
      </p:pic>
      <p:sp>
        <p:nvSpPr>
          <p:cNvPr id="3" name="Rectangle 2"/>
          <p:cNvSpPr/>
          <p:nvPr/>
        </p:nvSpPr>
        <p:spPr>
          <a:xfrm>
            <a:off x="105114" y="6356210"/>
            <a:ext cx="3433953" cy="369332"/>
          </a:xfrm>
          <a:prstGeom prst="rect">
            <a:avLst/>
          </a:prstGeom>
        </p:spPr>
        <p:txBody>
          <a:bodyPr wrap="none">
            <a:spAutoFit/>
          </a:bodyPr>
          <a:lstStyle/>
          <a:p>
            <a:r>
              <a:rPr lang="en-US" dirty="0">
                <a:hlinkClick r:id="rId7"/>
              </a:rPr>
              <a:t>http://vimeo.com/109405701</a:t>
            </a:r>
            <a:endParaRPr lang="en-US" dirty="0"/>
          </a:p>
        </p:txBody>
      </p:sp>
    </p:spTree>
    <p:extLst>
      <p:ext uri="{BB962C8B-B14F-4D97-AF65-F5344CB8AC3E}">
        <p14:creationId xmlns:p14="http://schemas.microsoft.com/office/powerpoint/2010/main" val="3684502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810)">
                                      <p:cBhvr>
                                        <p:cTn id="11" dur="264000" fill="hold"/>
                                        <p:tgtEl>
                                          <p:spTgt spid="7"/>
                                        </p:tgtEl>
                                      </p:cBhvr>
                                    </p:cmd>
                                  </p:childTnLst>
                                </p:cTn>
                              </p:par>
                            </p:childTnLst>
                          </p:cTn>
                        </p:par>
                      </p:childTnLst>
                    </p:cTn>
                  </p:par>
                </p:childTnLst>
              </p:cTn>
              <p:nextCondLst>
                <p:cond evt="onClick" delay="0">
                  <p:tgtEl>
                    <p:spTgt spid="7"/>
                  </p:tgtEl>
                </p:cond>
              </p:nextCondLst>
            </p:seq>
            <p:audio>
              <p:cMediaNode vol="100000">
                <p:cTn id="12" fill="hold" display="0">
                  <p:stCondLst>
                    <p:cond delay="indefinite"/>
                  </p:stCondLst>
                  <p:endCondLst>
                    <p:cond evt="onStopAudio" delay="0">
                      <p:tgtEl>
                        <p:sldTgt/>
                      </p:tgtEl>
                    </p:cond>
                    <p:cond evt="onNext" delay="0">
                      <p:tgtEl>
                        <p:sldTgt/>
                      </p:tgtEl>
                    </p:cond>
                  </p:endCondLst>
                </p:cTn>
                <p:tgtEl>
                  <p:spTgt spid="7"/>
                </p:tgtEl>
              </p:cMediaNode>
            </p:audi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850" fill="hold"/>
                                        <p:tgtEl>
                                          <p:spTgt spid="2"/>
                                        </p:tgtEl>
                                      </p:cBhvr>
                                    </p:cmd>
                                  </p:childTnLst>
                                </p:cTn>
                              </p:par>
                            </p:childTnLst>
                          </p:cTn>
                        </p:par>
                      </p:childTnLst>
                    </p:cTn>
                  </p:par>
                </p:childTnLst>
              </p:cTn>
              <p:nextCondLst>
                <p:cond evt="onClick" delay="0">
                  <p:tgtEl>
                    <p:spTgt spid="2"/>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Algebra in the “Real World”</a:t>
            </a:r>
            <a:endParaRPr lang="en-US" dirty="0"/>
          </a:p>
        </p:txBody>
      </p:sp>
      <p:sp>
        <p:nvSpPr>
          <p:cNvPr id="3" name="Content Placeholder 2"/>
          <p:cNvSpPr>
            <a:spLocks noGrp="1"/>
          </p:cNvSpPr>
          <p:nvPr>
            <p:ph idx="1"/>
          </p:nvPr>
        </p:nvSpPr>
        <p:spPr/>
        <p:txBody>
          <a:bodyPr/>
          <a:lstStyle/>
          <a:p>
            <a:r>
              <a:rPr lang="en-US" dirty="0"/>
              <a:t>Michael </a:t>
            </a:r>
            <a:r>
              <a:rPr lang="en-US" dirty="0" err="1"/>
              <a:t>Cieply</a:t>
            </a:r>
            <a:r>
              <a:rPr lang="en-US" dirty="0"/>
              <a:t> for The New York </a:t>
            </a:r>
            <a:r>
              <a:rPr lang="en-US" dirty="0" smtClean="0"/>
              <a:t>Times (2014):</a:t>
            </a:r>
            <a:endParaRPr lang="en-US" dirty="0"/>
          </a:p>
          <a:p>
            <a:pPr marL="0" indent="0">
              <a:buNone/>
            </a:pPr>
            <a:r>
              <a:rPr lang="en-US" sz="2400" i="1" dirty="0" smtClean="0"/>
              <a:t>“The </a:t>
            </a:r>
            <a:r>
              <a:rPr lang="en-US" sz="2400" i="1" dirty="0"/>
              <a:t>Interview generated roughly $15 million in online sales and rentals during its first four days of availability, Sony Pictures said on Sunday. Sony did not say how much of that total represented $6 digital rentals versus $15 sales. The studio said there were about two million transactions </a:t>
            </a:r>
            <a:r>
              <a:rPr lang="en-US" sz="2400" i="1" dirty="0" smtClean="0"/>
              <a:t>overall.”</a:t>
            </a:r>
            <a:endParaRPr lang="en-US" sz="2400" i="1" dirty="0"/>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291" y="4206622"/>
            <a:ext cx="3214872" cy="2411154"/>
          </a:xfrm>
          <a:prstGeom prst="rect">
            <a:avLst/>
          </a:prstGeom>
        </p:spPr>
      </p:pic>
      <p:pic>
        <p:nvPicPr>
          <p:cNvPr id="5" name="Picture 4"/>
          <p:cNvPicPr>
            <a:picLocks noChangeAspect="1"/>
          </p:cNvPicPr>
          <p:nvPr/>
        </p:nvPicPr>
        <p:blipFill rotWithShape="1">
          <a:blip r:embed="rId3"/>
          <a:srcRect l="27209" t="27489" r="29433" b="48570"/>
          <a:stretch/>
        </p:blipFill>
        <p:spPr>
          <a:xfrm>
            <a:off x="6096000" y="4604534"/>
            <a:ext cx="5641384" cy="1751310"/>
          </a:xfrm>
          <a:prstGeom prst="rect">
            <a:avLst/>
          </a:prstGeom>
        </p:spPr>
      </p:pic>
    </p:spTree>
    <p:extLst>
      <p:ext uri="{BB962C8B-B14F-4D97-AF65-F5344CB8AC3E}">
        <p14:creationId xmlns:p14="http://schemas.microsoft.com/office/powerpoint/2010/main" val="3149270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need Research studies?</a:t>
            </a:r>
            <a:endParaRPr lang="en-US" dirty="0"/>
          </a:p>
        </p:txBody>
      </p:sp>
      <p:sp>
        <p:nvSpPr>
          <p:cNvPr id="3" name="Content Placeholder 2"/>
          <p:cNvSpPr>
            <a:spLocks noGrp="1"/>
          </p:cNvSpPr>
          <p:nvPr>
            <p:ph idx="1"/>
          </p:nvPr>
        </p:nvSpPr>
        <p:spPr>
          <a:xfrm>
            <a:off x="676979" y="1951624"/>
            <a:ext cx="7481807" cy="4800599"/>
          </a:xfrm>
        </p:spPr>
        <p:txBody>
          <a:bodyPr>
            <a:normAutofit lnSpcReduction="10000"/>
          </a:bodyPr>
          <a:lstStyle/>
          <a:p>
            <a:r>
              <a:rPr lang="en-US" dirty="0" smtClean="0"/>
              <a:t>Instead of abandoning entire math courses altogether, maybe we could instead learn to teach them better?</a:t>
            </a:r>
          </a:p>
          <a:p>
            <a:r>
              <a:rPr lang="en-US" dirty="0" smtClean="0"/>
              <a:t>Many of the innovations and principles that educators believe are effective aren’t actually effective when people study them empirically</a:t>
            </a:r>
          </a:p>
          <a:p>
            <a:r>
              <a:rPr lang="en-US" dirty="0" smtClean="0"/>
              <a:t>For example, research has conclusively shown that matching instruction to students’ learning styles has absolutely no effect on their achievement</a:t>
            </a:r>
          </a:p>
          <a:p>
            <a:r>
              <a:rPr lang="en-US" dirty="0" smtClean="0"/>
              <a:t>In addition, there are ways to do innovations well, and ways to do them poorly (e.g., the Crawler problem). </a:t>
            </a:r>
          </a:p>
          <a:p>
            <a:r>
              <a:rPr lang="en-US" dirty="0" smtClean="0"/>
              <a:t>Research tells us </a:t>
            </a:r>
            <a:r>
              <a:rPr lang="en-US" b="1" dirty="0" smtClean="0">
                <a:solidFill>
                  <a:schemeClr val="accent2"/>
                </a:solidFill>
              </a:rPr>
              <a:t>how</a:t>
            </a:r>
            <a:r>
              <a:rPr lang="en-US" dirty="0" smtClean="0"/>
              <a:t> something should be implemented, and how it might function differently for different groups of students.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9085" y="2608042"/>
            <a:ext cx="3577965" cy="3487764"/>
          </a:xfrm>
          <a:prstGeom prst="rect">
            <a:avLst/>
          </a:prstGeom>
        </p:spPr>
      </p:pic>
      <p:sp>
        <p:nvSpPr>
          <p:cNvPr id="7" name="&quot;No&quot; Symbol 6"/>
          <p:cNvSpPr/>
          <p:nvPr/>
        </p:nvSpPr>
        <p:spPr>
          <a:xfrm>
            <a:off x="7948488" y="2057401"/>
            <a:ext cx="3998562" cy="4314728"/>
          </a:xfrm>
          <a:prstGeom prst="noSmoking">
            <a:avLst>
              <a:gd name="adj" fmla="val 5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92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1</a:t>
            </a:r>
            <a:endParaRPr lang="en-US" dirty="0"/>
          </a:p>
        </p:txBody>
      </p:sp>
      <p:sp>
        <p:nvSpPr>
          <p:cNvPr id="3" name="Content Placeholder 2"/>
          <p:cNvSpPr>
            <a:spLocks noGrp="1"/>
          </p:cNvSpPr>
          <p:nvPr>
            <p:ph idx="1"/>
          </p:nvPr>
        </p:nvSpPr>
        <p:spPr/>
        <p:txBody>
          <a:bodyPr/>
          <a:lstStyle/>
          <a:p>
            <a:r>
              <a:rPr lang="en-US" dirty="0" smtClean="0"/>
              <a:t>Which problem type was easiest and which was hardest for 9</a:t>
            </a:r>
            <a:r>
              <a:rPr lang="en-US" baseline="30000" dirty="0" smtClean="0"/>
              <a:t>th</a:t>
            </a:r>
            <a:r>
              <a:rPr lang="en-US" dirty="0" smtClean="0"/>
              <a:t> grade Algebra I students?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029941698"/>
              </p:ext>
            </p:extLst>
          </p:nvPr>
        </p:nvGraphicFramePr>
        <p:xfrm>
          <a:off x="1102100" y="3137401"/>
          <a:ext cx="10404099" cy="2621280"/>
        </p:xfrm>
        <a:graphic>
          <a:graphicData uri="http://schemas.openxmlformats.org/drawingml/2006/table">
            <a:tbl>
              <a:tblPr firstRow="1" bandRow="1">
                <a:tableStyleId>{5C22544A-7EE6-4342-B048-85BDC9FD1C3A}</a:tableStyleId>
              </a:tblPr>
              <a:tblGrid>
                <a:gridCol w="2338524"/>
                <a:gridCol w="3702855"/>
                <a:gridCol w="4362720"/>
              </a:tblGrid>
              <a:tr h="370840">
                <a:tc>
                  <a:txBody>
                    <a:bodyPr/>
                    <a:lstStyle/>
                    <a:p>
                      <a:r>
                        <a:rPr lang="en-US" sz="2000" dirty="0" smtClean="0"/>
                        <a:t>Equation</a:t>
                      </a:r>
                      <a:endParaRPr lang="en-US" sz="2000" dirty="0"/>
                    </a:p>
                  </a:txBody>
                  <a:tcPr/>
                </a:tc>
                <a:tc>
                  <a:txBody>
                    <a:bodyPr/>
                    <a:lstStyle/>
                    <a:p>
                      <a:r>
                        <a:rPr lang="en-US" sz="2000" dirty="0" smtClean="0"/>
                        <a:t>Word Equation</a:t>
                      </a:r>
                      <a:endParaRPr lang="en-US" sz="2000" dirty="0"/>
                    </a:p>
                  </a:txBody>
                  <a:tcPr/>
                </a:tc>
                <a:tc>
                  <a:txBody>
                    <a:bodyPr/>
                    <a:lstStyle/>
                    <a:p>
                      <a:r>
                        <a:rPr lang="en-US" sz="2000" dirty="0" smtClean="0"/>
                        <a:t>Story Problem</a:t>
                      </a:r>
                      <a:endParaRPr lang="en-US" sz="2000" dirty="0"/>
                    </a:p>
                  </a:txBody>
                  <a:tcPr/>
                </a:tc>
              </a:tr>
              <a:tr h="370840">
                <a:tc>
                  <a:txBody>
                    <a:bodyPr/>
                    <a:lstStyle/>
                    <a:p>
                      <a:r>
                        <a:rPr lang="en-US" sz="2800" b="0" i="0" u="none" strike="noStrike" kern="1200" baseline="0" dirty="0" smtClean="0">
                          <a:solidFill>
                            <a:schemeClr val="dk1"/>
                          </a:solidFill>
                          <a:latin typeface="+mn-lt"/>
                          <a:ea typeface="+mn-ea"/>
                          <a:cs typeface="+mn-cs"/>
                        </a:rPr>
                        <a:t>Solve for </a:t>
                      </a:r>
                      <a:r>
                        <a:rPr lang="en-US" sz="2800" b="0" i="1" u="none" strike="noStrike" kern="1200" baseline="0" dirty="0" smtClean="0">
                          <a:solidFill>
                            <a:schemeClr val="dk1"/>
                          </a:solidFill>
                          <a:latin typeface="+mn-lt"/>
                          <a:ea typeface="+mn-ea"/>
                          <a:cs typeface="+mn-cs"/>
                        </a:rPr>
                        <a:t>x</a:t>
                      </a:r>
                      <a:r>
                        <a:rPr lang="en-US" sz="2800" b="0" i="0" u="none" strike="noStrike" kern="1200" baseline="0" dirty="0" smtClean="0">
                          <a:solidFill>
                            <a:schemeClr val="dk1"/>
                          </a:solidFill>
                          <a:latin typeface="+mn-lt"/>
                          <a:ea typeface="+mn-ea"/>
                          <a:cs typeface="+mn-cs"/>
                        </a:rPr>
                        <a:t>:</a:t>
                      </a:r>
                    </a:p>
                    <a:p>
                      <a:r>
                        <a:rPr lang="en-US" sz="2800" b="0" i="1" u="none" strike="noStrike" kern="1200" baseline="0" dirty="0" smtClean="0">
                          <a:solidFill>
                            <a:schemeClr val="dk1"/>
                          </a:solidFill>
                          <a:latin typeface="+mn-lt"/>
                          <a:ea typeface="+mn-ea"/>
                          <a:cs typeface="+mn-cs"/>
                        </a:rPr>
                        <a:t>x </a:t>
                      </a:r>
                      <a:r>
                        <a:rPr lang="en-US" sz="2800" b="0" i="0" u="none" strike="noStrike" kern="1200" baseline="0" dirty="0" smtClean="0">
                          <a:solidFill>
                            <a:schemeClr val="dk1"/>
                          </a:solidFill>
                          <a:latin typeface="+mn-lt"/>
                          <a:ea typeface="+mn-ea"/>
                          <a:cs typeface="+mn-cs"/>
                        </a:rPr>
                        <a:t>× 6 + 66 = 81.90</a:t>
                      </a:r>
                      <a:endParaRPr lang="en-US" sz="2800" dirty="0"/>
                    </a:p>
                  </a:txBody>
                  <a:tcPr/>
                </a:tc>
                <a:tc>
                  <a:txBody>
                    <a:bodyPr/>
                    <a:lstStyle/>
                    <a:p>
                      <a:r>
                        <a:rPr lang="en-US" sz="2400" b="0" i="0" u="none" strike="noStrike" kern="1200" baseline="0" dirty="0" smtClean="0">
                          <a:solidFill>
                            <a:schemeClr val="dk1"/>
                          </a:solidFill>
                          <a:latin typeface="+mn-lt"/>
                          <a:ea typeface="+mn-ea"/>
                          <a:cs typeface="+mn-cs"/>
                        </a:rPr>
                        <a:t>Starting with some</a:t>
                      </a:r>
                    </a:p>
                    <a:p>
                      <a:r>
                        <a:rPr lang="en-US" sz="2400" b="0" i="0" u="none" strike="noStrike" kern="1200" baseline="0" dirty="0" smtClean="0">
                          <a:solidFill>
                            <a:schemeClr val="dk1"/>
                          </a:solidFill>
                          <a:latin typeface="+mn-lt"/>
                          <a:ea typeface="+mn-ea"/>
                          <a:cs typeface="+mn-cs"/>
                        </a:rPr>
                        <a:t>number, if I multiply it</a:t>
                      </a:r>
                    </a:p>
                    <a:p>
                      <a:r>
                        <a:rPr lang="en-US" sz="2400" b="0" i="0" u="none" strike="noStrike" kern="1200" baseline="0" dirty="0" smtClean="0">
                          <a:solidFill>
                            <a:schemeClr val="dk1"/>
                          </a:solidFill>
                          <a:latin typeface="+mn-lt"/>
                          <a:ea typeface="+mn-ea"/>
                          <a:cs typeface="+mn-cs"/>
                        </a:rPr>
                        <a:t>by 6 and then add 66, I get 81.90. What number did I start with?</a:t>
                      </a:r>
                      <a:endParaRPr lang="en-US" sz="2400" dirty="0"/>
                    </a:p>
                  </a:txBody>
                  <a:tcPr/>
                </a:tc>
                <a:tc>
                  <a:txBody>
                    <a:bodyPr/>
                    <a:lstStyle/>
                    <a:p>
                      <a:r>
                        <a:rPr lang="en-US" sz="2000" b="0" i="0" u="none" strike="noStrike" kern="1200" baseline="0" dirty="0" smtClean="0">
                          <a:solidFill>
                            <a:schemeClr val="dk1"/>
                          </a:solidFill>
                          <a:latin typeface="+mn-lt"/>
                          <a:ea typeface="+mn-ea"/>
                          <a:cs typeface="+mn-cs"/>
                        </a:rPr>
                        <a:t>When Ted got home from his waiter job, he multiplied his hourly wage by the 6 </a:t>
                      </a:r>
                      <a:r>
                        <a:rPr lang="en-US" sz="2000" b="0" i="0" u="none" strike="noStrike" kern="1200" baseline="0" dirty="0" err="1" smtClean="0">
                          <a:solidFill>
                            <a:schemeClr val="dk1"/>
                          </a:solidFill>
                          <a:latin typeface="+mn-lt"/>
                          <a:ea typeface="+mn-ea"/>
                          <a:cs typeface="+mn-cs"/>
                        </a:rPr>
                        <a:t>hr</a:t>
                      </a:r>
                      <a:r>
                        <a:rPr lang="en-US" sz="2000" b="0" i="0" u="none" strike="noStrike" kern="1200" baseline="0" dirty="0" smtClean="0">
                          <a:solidFill>
                            <a:schemeClr val="dk1"/>
                          </a:solidFill>
                          <a:latin typeface="+mn-lt"/>
                          <a:ea typeface="+mn-ea"/>
                          <a:cs typeface="+mn-cs"/>
                        </a:rPr>
                        <a:t> he worked that day. Then he added the $66.00 he made in tips and found he had earned $81.90. How much does Ted make per hour?</a:t>
                      </a:r>
                    </a:p>
                  </a:txBody>
                  <a:tcPr/>
                </a:tc>
              </a:tr>
            </a:tbl>
          </a:graphicData>
        </a:graphic>
      </p:graphicFrame>
      <p:sp>
        <p:nvSpPr>
          <p:cNvPr id="5" name="TextBox 4"/>
          <p:cNvSpPr txBox="1"/>
          <p:nvPr/>
        </p:nvSpPr>
        <p:spPr>
          <a:xfrm>
            <a:off x="4711485" y="6485465"/>
            <a:ext cx="7480516" cy="369332"/>
          </a:xfrm>
          <a:prstGeom prst="rect">
            <a:avLst/>
          </a:prstGeom>
          <a:solidFill>
            <a:schemeClr val="accent3"/>
          </a:solidFill>
        </p:spPr>
        <p:txBody>
          <a:bodyPr wrap="square" rtlCol="0">
            <a:spAutoFit/>
          </a:bodyPr>
          <a:lstStyle/>
          <a:p>
            <a:pPr algn="r"/>
            <a:r>
              <a:rPr lang="en-US" dirty="0" err="1" smtClean="0">
                <a:solidFill>
                  <a:schemeClr val="bg1"/>
                </a:solidFill>
              </a:rPr>
              <a:t>Koedinger</a:t>
            </a:r>
            <a:r>
              <a:rPr lang="en-US" dirty="0" smtClean="0">
                <a:solidFill>
                  <a:schemeClr val="bg1"/>
                </a:solidFill>
              </a:rPr>
              <a:t> &amp; Nathan (2004), </a:t>
            </a:r>
            <a:r>
              <a:rPr lang="en-US" i="1" dirty="0" smtClean="0">
                <a:solidFill>
                  <a:schemeClr val="bg1"/>
                </a:solidFill>
              </a:rPr>
              <a:t>The Journal of the Learning Sciences</a:t>
            </a:r>
            <a:endParaRPr lang="en-US" i="1" dirty="0">
              <a:solidFill>
                <a:schemeClr val="bg1"/>
              </a:solidFill>
            </a:endParaRPr>
          </a:p>
        </p:txBody>
      </p:sp>
    </p:spTree>
    <p:extLst>
      <p:ext uri="{BB962C8B-B14F-4D97-AF65-F5344CB8AC3E}">
        <p14:creationId xmlns:p14="http://schemas.microsoft.com/office/powerpoint/2010/main" val="294532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9840</TotalTime>
  <Words>1889</Words>
  <Application>Microsoft Office PowerPoint</Application>
  <PresentationFormat>Widescreen</PresentationFormat>
  <Paragraphs>205</Paragraphs>
  <Slides>24</Slides>
  <Notes>11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Times New Roman</vt:lpstr>
      <vt:lpstr>Vapor Trail</vt:lpstr>
      <vt:lpstr>Mathematical Problem Solving in Real World Situations</vt:lpstr>
      <vt:lpstr>The TEKS Process Standards</vt:lpstr>
      <vt:lpstr>The circumference of the Earth</vt:lpstr>
      <vt:lpstr>When am I ever going to use this?</vt:lpstr>
      <vt:lpstr>Algebra in the “Real World”</vt:lpstr>
      <vt:lpstr>Algebra in the “Real World”</vt:lpstr>
      <vt:lpstr>Algebra in the “Real World”</vt:lpstr>
      <vt:lpstr>Why do we need Research studies?</vt:lpstr>
      <vt:lpstr>Study 1</vt:lpstr>
      <vt:lpstr>Study 2</vt:lpstr>
      <vt:lpstr>What is Personalization?</vt:lpstr>
      <vt:lpstr>Why Personalization?</vt:lpstr>
      <vt:lpstr>Why Personalization?</vt:lpstr>
      <vt:lpstr>Purpose</vt:lpstr>
      <vt:lpstr>Study 3</vt:lpstr>
      <vt:lpstr>Study 4</vt:lpstr>
      <vt:lpstr>Study 5</vt:lpstr>
      <vt:lpstr>Study 6</vt:lpstr>
      <vt:lpstr>Summary</vt:lpstr>
      <vt:lpstr>How Can I do this?</vt:lpstr>
      <vt:lpstr>What might the future hold?</vt:lpstr>
      <vt:lpstr>Master Mathematics Teacher Program @ SMU</vt:lpstr>
      <vt:lpstr>Master STEM Teacher Program @ SMU</vt:lpstr>
      <vt:lpstr>Guiding discussion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Personalized learning: Connecting to Students’ background, Interests, &amp; Motivations</dc:title>
  <dc:creator>Candace Walkington</dc:creator>
  <cp:lastModifiedBy>Candace Walkington</cp:lastModifiedBy>
  <cp:revision>160</cp:revision>
  <dcterms:created xsi:type="dcterms:W3CDTF">2014-09-25T14:21:12Z</dcterms:created>
  <dcterms:modified xsi:type="dcterms:W3CDTF">2015-02-28T16:35:00Z</dcterms:modified>
</cp:coreProperties>
</file>