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sldIdLst>
    <p:sldId id="256" r:id="rId2"/>
    <p:sldId id="294" r:id="rId3"/>
    <p:sldId id="284" r:id="rId4"/>
    <p:sldId id="257" r:id="rId5"/>
    <p:sldId id="258" r:id="rId6"/>
    <p:sldId id="259" r:id="rId7"/>
    <p:sldId id="260" r:id="rId8"/>
    <p:sldId id="263" r:id="rId9"/>
    <p:sldId id="262" r:id="rId10"/>
    <p:sldId id="264" r:id="rId11"/>
    <p:sldId id="265" r:id="rId12"/>
    <p:sldId id="266"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5" r:id="rId27"/>
    <p:sldId id="286" r:id="rId28"/>
    <p:sldId id="287" r:id="rId29"/>
    <p:sldId id="288" r:id="rId30"/>
    <p:sldId id="289" r:id="rId31"/>
    <p:sldId id="290" r:id="rId32"/>
    <p:sldId id="298" r:id="rId33"/>
    <p:sldId id="299" r:id="rId34"/>
    <p:sldId id="300" r:id="rId35"/>
    <p:sldId id="301" r:id="rId36"/>
    <p:sldId id="292" r:id="rId37"/>
    <p:sldId id="304" r:id="rId38"/>
    <p:sldId id="305" r:id="rId39"/>
    <p:sldId id="306" r:id="rId40"/>
    <p:sldId id="291" r:id="rId41"/>
    <p:sldId id="302" r:id="rId42"/>
    <p:sldId id="303" r:id="rId43"/>
    <p:sldId id="293" r:id="rId44"/>
    <p:sldId id="297" r:id="rId45"/>
    <p:sldId id="295" r:id="rId46"/>
    <p:sldId id="296" r:id="rId47"/>
    <p:sldId id="307" r:id="rId48"/>
    <p:sldId id="308" r:id="rId49"/>
    <p:sldId id="309" r:id="rId5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B08AE49-8283-4B99-B0D6-47B665D6F909}" type="datetimeFigureOut">
              <a:rPr lang="en-US" smtClean="0"/>
              <a:t>11/3/2016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B22D2FD-F6B5-44BE-88A1-EB0DBD9AFDA6}" type="slidenum">
              <a:rPr lang="en-US" smtClean="0"/>
              <a:t>‹#›</a:t>
            </a:fld>
            <a:endParaRPr lang="en-US"/>
          </a:p>
        </p:txBody>
      </p:sp>
    </p:spTree>
    <p:extLst>
      <p:ext uri="{BB962C8B-B14F-4D97-AF65-F5344CB8AC3E}">
        <p14:creationId xmlns:p14="http://schemas.microsoft.com/office/powerpoint/2010/main" val="329786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6368DAA-ABB9-432A-9A37-FA30C917D1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1F02-41BF-48E4-A320-E1DFDFD31DAE}"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68DAA-ABB9-432A-9A37-FA30C917D1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68DAA-ABB9-432A-9A37-FA30C917D1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68DAA-ABB9-432A-9A37-FA30C917D1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6368DAA-ABB9-432A-9A37-FA30C917D1F4}" type="datetimeFigureOut">
              <a:rPr lang="en-US" smtClean="0"/>
              <a:t>11/3/2016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C051F02-41BF-48E4-A320-E1DFDFD31D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368DAA-ABB9-432A-9A37-FA30C917D1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368DAA-ABB9-432A-9A37-FA30C917D1F4}"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68DAA-ABB9-432A-9A37-FA30C917D1F4}"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68DAA-ABB9-432A-9A37-FA30C917D1F4}"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51F02-41BF-48E4-A320-E1DFDFD31D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368DAA-ABB9-432A-9A37-FA30C917D1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1F02-41BF-48E4-A320-E1DFDFD31DAE}"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6368DAA-ABB9-432A-9A37-FA30C917D1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1F02-41BF-48E4-A320-E1DFDFD31DAE}"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6368DAA-ABB9-432A-9A37-FA30C917D1F4}" type="datetimeFigureOut">
              <a:rPr lang="en-US" smtClean="0"/>
              <a:t>11/3/2016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C051F02-41BF-48E4-A320-E1DFDFD31DA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mu.edu/expens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590800"/>
            <a:ext cx="4419600" cy="1600327"/>
          </a:xfrm>
        </p:spPr>
        <p:txBody>
          <a:bodyPr>
            <a:normAutofit/>
          </a:bodyPr>
          <a:lstStyle/>
          <a:p>
            <a:r>
              <a:rPr lang="en-US" dirty="0" smtClean="0"/>
              <a:t>Concur Non-Travel Reporting	</a:t>
            </a:r>
            <a:endParaRPr lang="en-US" dirty="0"/>
          </a:p>
        </p:txBody>
      </p:sp>
    </p:spTree>
    <p:extLst>
      <p:ext uri="{BB962C8B-B14F-4D97-AF65-F5344CB8AC3E}">
        <p14:creationId xmlns:p14="http://schemas.microsoft.com/office/powerpoint/2010/main" val="241388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Non-Travel Report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325401" cy="481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79933" y="3048000"/>
            <a:ext cx="3757301" cy="646331"/>
          </a:xfrm>
          <a:prstGeom prst="rect">
            <a:avLst/>
          </a:prstGeom>
          <a:solidFill>
            <a:schemeClr val="bg1"/>
          </a:solidFill>
        </p:spPr>
        <p:txBody>
          <a:bodyPr wrap="square" rtlCol="0">
            <a:spAutoFit/>
          </a:bodyPr>
          <a:lstStyle/>
          <a:p>
            <a:r>
              <a:rPr lang="en-US" dirty="0" smtClean="0">
                <a:solidFill>
                  <a:srgbClr val="FF0000"/>
                </a:solidFill>
              </a:rPr>
              <a:t>Click on Create New Report Box and another box will pop up</a:t>
            </a:r>
            <a:endParaRPr lang="en-US" dirty="0">
              <a:solidFill>
                <a:srgbClr val="FF0000"/>
              </a:solidFill>
            </a:endParaRPr>
          </a:p>
        </p:txBody>
      </p:sp>
      <p:cxnSp>
        <p:nvCxnSpPr>
          <p:cNvPr id="7" name="Straight Arrow Connector 6"/>
          <p:cNvCxnSpPr/>
          <p:nvPr/>
        </p:nvCxnSpPr>
        <p:spPr>
          <a:xfrm flipH="1">
            <a:off x="2438400" y="3371165"/>
            <a:ext cx="44153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17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054" y="168780"/>
            <a:ext cx="7772400" cy="1200329"/>
          </a:xfrm>
          <a:prstGeom prst="rect">
            <a:avLst/>
          </a:prstGeom>
          <a:solidFill>
            <a:schemeClr val="bg1"/>
          </a:solidFill>
        </p:spPr>
        <p:txBody>
          <a:bodyPr wrap="square" rtlCol="0">
            <a:spAutoFit/>
          </a:bodyPr>
          <a:lstStyle/>
          <a:p>
            <a:r>
              <a:rPr lang="en-US" dirty="0" smtClean="0">
                <a:solidFill>
                  <a:srgbClr val="FF0000"/>
                </a:solidFill>
              </a:rPr>
              <a:t>*Tips: when a drop box is present, you must select the value from the drop box even if you type the value in.  This becomes very important when adding your org values.</a:t>
            </a:r>
          </a:p>
          <a:p>
            <a:endParaRPr lang="en-US"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461419" cy="548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7493" y="3581400"/>
            <a:ext cx="4876800" cy="3139321"/>
          </a:xfrm>
          <a:prstGeom prst="rect">
            <a:avLst/>
          </a:prstGeom>
          <a:solidFill>
            <a:schemeClr val="bg1"/>
          </a:solidFill>
        </p:spPr>
        <p:txBody>
          <a:bodyPr wrap="square" rtlCol="0">
            <a:spAutoFit/>
          </a:bodyPr>
          <a:lstStyle/>
          <a:p>
            <a:r>
              <a:rPr lang="en-US" dirty="0">
                <a:solidFill>
                  <a:srgbClr val="FF0000"/>
                </a:solidFill>
              </a:rPr>
              <a:t>The box that pops up is your header box.  This box sets the defaults to your report.  You will need to complete the fields marked with red.  The first field –Report Type- For Non-Travel mark Expense Policy</a:t>
            </a:r>
          </a:p>
          <a:p>
            <a:r>
              <a:rPr lang="en-US" dirty="0" smtClean="0">
                <a:solidFill>
                  <a:srgbClr val="FF0000"/>
                </a:solidFill>
              </a:rPr>
              <a:t>Report Name will be something that helps you remember in what time the charges are from.  Fund/Org values-  This is the default of the entire report , but individual charges can be assigned their own fund/org value.  When done entering your values, skip the middle section and select NEXT</a:t>
            </a:r>
            <a:endParaRPr lang="en-US" dirty="0">
              <a:solidFill>
                <a:srgbClr val="FF0000"/>
              </a:solidFill>
            </a:endParaRPr>
          </a:p>
        </p:txBody>
      </p:sp>
      <p:cxnSp>
        <p:nvCxnSpPr>
          <p:cNvPr id="9" name="Straight Arrow Connector 8"/>
          <p:cNvCxnSpPr/>
          <p:nvPr/>
        </p:nvCxnSpPr>
        <p:spPr>
          <a:xfrm>
            <a:off x="5474293" y="6248400"/>
            <a:ext cx="2602907" cy="1953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0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447800"/>
            <a:ext cx="837247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876875"/>
            <a:ext cx="4724400" cy="369332"/>
          </a:xfrm>
          <a:prstGeom prst="rect">
            <a:avLst/>
          </a:prstGeom>
          <a:solidFill>
            <a:schemeClr val="bg1"/>
          </a:solidFill>
        </p:spPr>
        <p:txBody>
          <a:bodyPr wrap="square" rtlCol="0">
            <a:spAutoFit/>
          </a:bodyPr>
          <a:lstStyle/>
          <a:p>
            <a:r>
              <a:rPr lang="en-US" dirty="0" smtClean="0">
                <a:solidFill>
                  <a:srgbClr val="FF0000"/>
                </a:solidFill>
              </a:rPr>
              <a:t>This option is for travel only, select NO</a:t>
            </a:r>
            <a:endParaRPr lang="en-US" dirty="0">
              <a:solidFill>
                <a:srgbClr val="FF0000"/>
              </a:solidFill>
            </a:endParaRPr>
          </a:p>
        </p:txBody>
      </p:sp>
    </p:spTree>
    <p:extLst>
      <p:ext uri="{BB962C8B-B14F-4D97-AF65-F5344CB8AC3E}">
        <p14:creationId xmlns:p14="http://schemas.microsoft.com/office/powerpoint/2010/main" val="288296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Report: + New Expense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3894" y="1600200"/>
            <a:ext cx="62362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71800" y="2209799"/>
            <a:ext cx="2438400" cy="1200329"/>
          </a:xfrm>
          <a:prstGeom prst="rect">
            <a:avLst/>
          </a:prstGeom>
          <a:solidFill>
            <a:schemeClr val="bg1"/>
          </a:solidFill>
        </p:spPr>
        <p:txBody>
          <a:bodyPr wrap="square" rtlCol="0">
            <a:spAutoFit/>
          </a:bodyPr>
          <a:lstStyle/>
          <a:p>
            <a:r>
              <a:rPr lang="en-US" dirty="0" smtClean="0">
                <a:solidFill>
                  <a:srgbClr val="FF0000"/>
                </a:solidFill>
              </a:rPr>
              <a:t>Only use this option when a reimbursement is due back to you for an out of pocket expense</a:t>
            </a:r>
            <a:endParaRPr lang="en-US" dirty="0">
              <a:solidFill>
                <a:srgbClr val="FF0000"/>
              </a:solidFill>
            </a:endParaRPr>
          </a:p>
        </p:txBody>
      </p:sp>
      <p:cxnSp>
        <p:nvCxnSpPr>
          <p:cNvPr id="6" name="Straight Arrow Connector 5"/>
          <p:cNvCxnSpPr>
            <a:stCxn id="5" idx="1"/>
          </p:cNvCxnSpPr>
          <p:nvPr/>
        </p:nvCxnSpPr>
        <p:spPr>
          <a:xfrm flipH="1" flipV="1">
            <a:off x="1981200" y="2590800"/>
            <a:ext cx="990600" cy="219164"/>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0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954" y="838200"/>
            <a:ext cx="7286151"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609600"/>
            <a:ext cx="4419600" cy="1477328"/>
          </a:xfrm>
          <a:prstGeom prst="rect">
            <a:avLst/>
          </a:prstGeom>
          <a:solidFill>
            <a:schemeClr val="bg1"/>
          </a:solidFill>
        </p:spPr>
        <p:txBody>
          <a:bodyPr wrap="square" rtlCol="0">
            <a:spAutoFit/>
          </a:bodyPr>
          <a:lstStyle/>
          <a:p>
            <a:r>
              <a:rPr lang="en-US" dirty="0" smtClean="0">
                <a:solidFill>
                  <a:srgbClr val="FF0000"/>
                </a:solidFill>
              </a:rPr>
              <a:t>When adding a reimbursable expense, select the + New Expense button.</a:t>
            </a:r>
          </a:p>
          <a:p>
            <a:r>
              <a:rPr lang="en-US" dirty="0" smtClean="0">
                <a:solidFill>
                  <a:srgbClr val="FF0000"/>
                </a:solidFill>
              </a:rPr>
              <a:t>To the right you will see expense types, select one that goes with the type of expense you have </a:t>
            </a:r>
            <a:endParaRPr lang="en-US" dirty="0">
              <a:solidFill>
                <a:srgbClr val="FF0000"/>
              </a:solidFill>
            </a:endParaRPr>
          </a:p>
        </p:txBody>
      </p:sp>
      <p:cxnSp>
        <p:nvCxnSpPr>
          <p:cNvPr id="7" name="Straight Arrow Connector 6"/>
          <p:cNvCxnSpPr/>
          <p:nvPr/>
        </p:nvCxnSpPr>
        <p:spPr>
          <a:xfrm flipH="1">
            <a:off x="990600" y="1524000"/>
            <a:ext cx="3124200" cy="381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48200" y="2052415"/>
            <a:ext cx="152400" cy="61458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52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85347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3400" y="3188293"/>
            <a:ext cx="6553200" cy="923330"/>
          </a:xfrm>
          <a:prstGeom prst="rect">
            <a:avLst/>
          </a:prstGeom>
          <a:solidFill>
            <a:schemeClr val="bg1"/>
          </a:solidFill>
        </p:spPr>
        <p:txBody>
          <a:bodyPr wrap="square" rtlCol="0">
            <a:spAutoFit/>
          </a:bodyPr>
          <a:lstStyle/>
          <a:p>
            <a:r>
              <a:rPr lang="en-US" dirty="0">
                <a:solidFill>
                  <a:srgbClr val="FF0000"/>
                </a:solidFill>
              </a:rPr>
              <a:t>Fields will appear on the right.  Fill in required ones marked with red.  Notice the payment type is “Cash/Out of Pocket”  if this is an SMU credit card charge you know that you have done something wrong.</a:t>
            </a:r>
          </a:p>
        </p:txBody>
      </p:sp>
      <p:cxnSp>
        <p:nvCxnSpPr>
          <p:cNvPr id="13" name="Straight Arrow Connector 12"/>
          <p:cNvCxnSpPr/>
          <p:nvPr/>
        </p:nvCxnSpPr>
        <p:spPr>
          <a:xfrm flipV="1">
            <a:off x="6408634" y="2514600"/>
            <a:ext cx="296966" cy="70413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00400" y="4267200"/>
            <a:ext cx="3810000" cy="923330"/>
          </a:xfrm>
          <a:prstGeom prst="rect">
            <a:avLst/>
          </a:prstGeom>
          <a:solidFill>
            <a:schemeClr val="bg1"/>
          </a:solidFill>
        </p:spPr>
        <p:txBody>
          <a:bodyPr wrap="square" rtlCol="0">
            <a:spAutoFit/>
          </a:bodyPr>
          <a:lstStyle/>
          <a:p>
            <a:r>
              <a:rPr lang="en-US" dirty="0" smtClean="0">
                <a:solidFill>
                  <a:srgbClr val="FF0000"/>
                </a:solidFill>
              </a:rPr>
              <a:t>You can now attach your receipt by going two different routes- both give you the option to upload from desktop</a:t>
            </a:r>
            <a:endParaRPr lang="en-US" dirty="0">
              <a:solidFill>
                <a:srgbClr val="FF0000"/>
              </a:solidFill>
            </a:endParaRPr>
          </a:p>
        </p:txBody>
      </p:sp>
      <p:cxnSp>
        <p:nvCxnSpPr>
          <p:cNvPr id="18" name="Straight Arrow Connector 17"/>
          <p:cNvCxnSpPr/>
          <p:nvPr/>
        </p:nvCxnSpPr>
        <p:spPr>
          <a:xfrm>
            <a:off x="6324600" y="5190530"/>
            <a:ext cx="1103120" cy="60067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1905000"/>
            <a:ext cx="789062" cy="272343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2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239" y="762000"/>
            <a:ext cx="7965361" cy="573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1524000"/>
            <a:ext cx="3657600" cy="923330"/>
          </a:xfrm>
          <a:prstGeom prst="rect">
            <a:avLst/>
          </a:prstGeom>
          <a:solidFill>
            <a:schemeClr val="bg1"/>
          </a:solidFill>
        </p:spPr>
        <p:txBody>
          <a:bodyPr wrap="square" rtlCol="0">
            <a:spAutoFit/>
          </a:bodyPr>
          <a:lstStyle/>
          <a:p>
            <a:r>
              <a:rPr lang="en-US" dirty="0" smtClean="0">
                <a:solidFill>
                  <a:srgbClr val="FF0000"/>
                </a:solidFill>
              </a:rPr>
              <a:t>Receipts will be in the available box if already uploaded or you can select Upload and browse your desktop</a:t>
            </a:r>
            <a:endParaRPr lang="en-US" dirty="0">
              <a:solidFill>
                <a:srgbClr val="FF0000"/>
              </a:solidFill>
            </a:endParaRPr>
          </a:p>
        </p:txBody>
      </p:sp>
      <p:cxnSp>
        <p:nvCxnSpPr>
          <p:cNvPr id="6" name="Straight Arrow Connector 5"/>
          <p:cNvCxnSpPr/>
          <p:nvPr/>
        </p:nvCxnSpPr>
        <p:spPr>
          <a:xfrm>
            <a:off x="5410200" y="2286000"/>
            <a:ext cx="2209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70206" y="2438400"/>
            <a:ext cx="1344894" cy="1295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98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7853" y="1600200"/>
            <a:ext cx="61482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914400"/>
            <a:ext cx="2743200" cy="2031325"/>
          </a:xfrm>
          <a:prstGeom prst="rect">
            <a:avLst/>
          </a:prstGeom>
          <a:solidFill>
            <a:schemeClr val="bg1"/>
          </a:solidFill>
        </p:spPr>
        <p:txBody>
          <a:bodyPr wrap="square" rtlCol="0">
            <a:spAutoFit/>
          </a:bodyPr>
          <a:lstStyle/>
          <a:p>
            <a:r>
              <a:rPr lang="en-US" dirty="0" smtClean="0">
                <a:solidFill>
                  <a:srgbClr val="FF0000"/>
                </a:solidFill>
              </a:rPr>
              <a:t>After uploading your receipt into your receipt bank, find the receipt you would like to attach to this charge and select the </a:t>
            </a:r>
            <a:r>
              <a:rPr lang="en-US" dirty="0">
                <a:solidFill>
                  <a:srgbClr val="FF0000"/>
                </a:solidFill>
              </a:rPr>
              <a:t> </a:t>
            </a:r>
            <a:r>
              <a:rPr lang="en-US" dirty="0" smtClean="0">
                <a:solidFill>
                  <a:srgbClr val="FF0000"/>
                </a:solidFill>
              </a:rPr>
              <a:t>    icon on the receipt you would like and then save</a:t>
            </a:r>
            <a:endParaRPr lang="en-US" dirty="0">
              <a:solidFill>
                <a:srgbClr val="FF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819" y="2086502"/>
            <a:ext cx="2095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4" idx="2"/>
          </p:cNvCxnSpPr>
          <p:nvPr/>
        </p:nvCxnSpPr>
        <p:spPr>
          <a:xfrm>
            <a:off x="3048000" y="2945725"/>
            <a:ext cx="685800" cy="299787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2819400"/>
            <a:ext cx="121920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85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052318" cy="51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381000"/>
            <a:ext cx="5181600" cy="1477328"/>
          </a:xfrm>
          <a:prstGeom prst="rect">
            <a:avLst/>
          </a:prstGeom>
          <a:solidFill>
            <a:schemeClr val="bg1"/>
          </a:solidFill>
        </p:spPr>
        <p:txBody>
          <a:bodyPr wrap="square" rtlCol="0">
            <a:spAutoFit/>
          </a:bodyPr>
          <a:lstStyle/>
          <a:p>
            <a:r>
              <a:rPr lang="en-US" dirty="0" smtClean="0">
                <a:solidFill>
                  <a:srgbClr val="FF0000"/>
                </a:solidFill>
              </a:rPr>
              <a:t>Your reimbursement will appear on the left.  Depending on the type of reimbursement you are seeking, more fields may be required, attendees, </a:t>
            </a:r>
            <a:r>
              <a:rPr lang="en-US" dirty="0" err="1" smtClean="0">
                <a:solidFill>
                  <a:srgbClr val="FF0000"/>
                </a:solidFill>
              </a:rPr>
              <a:t>etc</a:t>
            </a:r>
            <a:r>
              <a:rPr lang="en-US" dirty="0" smtClean="0">
                <a:solidFill>
                  <a:srgbClr val="FF0000"/>
                </a:solidFill>
              </a:rPr>
              <a:t>…   you can now continue to add an necessary reimbursements or card charges.</a:t>
            </a:r>
            <a:endParaRPr lang="en-US" dirty="0">
              <a:solidFill>
                <a:srgbClr val="FF0000"/>
              </a:solidFill>
            </a:endParaRPr>
          </a:p>
        </p:txBody>
      </p:sp>
    </p:spTree>
    <p:extLst>
      <p:ext uri="{BB962C8B-B14F-4D97-AF65-F5344CB8AC3E}">
        <p14:creationId xmlns:p14="http://schemas.microsoft.com/office/powerpoint/2010/main" val="255885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Your Report: SMU Credit Card Charges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6961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2971800"/>
            <a:ext cx="4114800" cy="1477328"/>
          </a:xfrm>
          <a:prstGeom prst="rect">
            <a:avLst/>
          </a:prstGeom>
          <a:solidFill>
            <a:schemeClr val="bg1"/>
          </a:solidFill>
        </p:spPr>
        <p:txBody>
          <a:bodyPr wrap="square" rtlCol="0">
            <a:spAutoFit/>
          </a:bodyPr>
          <a:lstStyle/>
          <a:p>
            <a:r>
              <a:rPr lang="en-US" dirty="0" smtClean="0">
                <a:solidFill>
                  <a:srgbClr val="FF0000"/>
                </a:solidFill>
              </a:rPr>
              <a:t>To add SMU Card charges to your report- Click on Import Expenses. ***Never add an expense for a card charge.  If it does not show up under Import Expenses, it has not posted yet, WAIT***</a:t>
            </a:r>
            <a:endParaRPr lang="en-US" dirty="0">
              <a:solidFill>
                <a:srgbClr val="FF0000"/>
              </a:solidFill>
            </a:endParaRPr>
          </a:p>
        </p:txBody>
      </p:sp>
      <p:cxnSp>
        <p:nvCxnSpPr>
          <p:cNvPr id="6" name="Straight Arrow Connector 5"/>
          <p:cNvCxnSpPr/>
          <p:nvPr/>
        </p:nvCxnSpPr>
        <p:spPr>
          <a:xfrm flipH="1" flipV="1">
            <a:off x="1905000" y="2743200"/>
            <a:ext cx="1436406" cy="5640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t>Icon Key: 3</a:t>
            </a:r>
          </a:p>
          <a:p>
            <a:r>
              <a:rPr lang="en-US" sz="1800" dirty="0" smtClean="0"/>
              <a:t>Concur Login: 4-5</a:t>
            </a:r>
          </a:p>
          <a:p>
            <a:r>
              <a:rPr lang="en-US" sz="1800" dirty="0" smtClean="0"/>
              <a:t>Home Page: 6-7</a:t>
            </a:r>
          </a:p>
          <a:p>
            <a:r>
              <a:rPr lang="en-US" sz="1800" dirty="0" smtClean="0"/>
              <a:t>Manage Expense Page: 8-9</a:t>
            </a:r>
          </a:p>
          <a:p>
            <a:r>
              <a:rPr lang="en-US" sz="1800" dirty="0" smtClean="0"/>
              <a:t>Creating Expenses: 10-25</a:t>
            </a:r>
          </a:p>
          <a:p>
            <a:pPr lvl="1"/>
            <a:r>
              <a:rPr lang="en-US" sz="1800" dirty="0" smtClean="0"/>
              <a:t>Reimbursement: 10-18</a:t>
            </a:r>
          </a:p>
          <a:p>
            <a:pPr lvl="1"/>
            <a:r>
              <a:rPr lang="en-US" sz="1800" dirty="0" smtClean="0"/>
              <a:t>Card Charge: 19-21</a:t>
            </a:r>
          </a:p>
          <a:p>
            <a:pPr lvl="1"/>
            <a:r>
              <a:rPr lang="en-US" sz="1800" dirty="0" smtClean="0"/>
              <a:t>Submitting: 22-25</a:t>
            </a:r>
          </a:p>
          <a:p>
            <a:r>
              <a:rPr lang="en-US" sz="1800" dirty="0" smtClean="0"/>
              <a:t>Attendees: 26-30</a:t>
            </a:r>
          </a:p>
          <a:p>
            <a:r>
              <a:rPr lang="en-US" sz="1800" dirty="0" smtClean="0"/>
              <a:t>Local Mileage: 31-35</a:t>
            </a:r>
          </a:p>
          <a:p>
            <a:r>
              <a:rPr lang="en-US" sz="1800" dirty="0" smtClean="0"/>
              <a:t>Itemizing: 36-39</a:t>
            </a:r>
          </a:p>
          <a:p>
            <a:r>
              <a:rPr lang="en-US" sz="1800" dirty="0" smtClean="0"/>
              <a:t>Allocating: 40-42</a:t>
            </a:r>
          </a:p>
          <a:p>
            <a:r>
              <a:rPr lang="en-US" sz="1800" dirty="0" smtClean="0"/>
              <a:t>Missing Receipt: 43</a:t>
            </a:r>
          </a:p>
          <a:p>
            <a:r>
              <a:rPr lang="en-US" sz="1800" dirty="0" smtClean="0"/>
              <a:t>Detailed Report: 44</a:t>
            </a:r>
          </a:p>
          <a:p>
            <a:r>
              <a:rPr lang="en-US" sz="1800" dirty="0" smtClean="0"/>
              <a:t>Approval Flow: 45</a:t>
            </a:r>
          </a:p>
          <a:p>
            <a:r>
              <a:rPr lang="en-US" sz="1800" dirty="0" smtClean="0"/>
              <a:t>Approver’s View: 46-48</a:t>
            </a:r>
          </a:p>
          <a:p>
            <a:r>
              <a:rPr lang="en-US" sz="1800" dirty="0" smtClean="0"/>
              <a:t>Questions?: 49</a:t>
            </a:r>
            <a:endParaRPr lang="en-US" sz="1800" dirty="0"/>
          </a:p>
        </p:txBody>
      </p:sp>
    </p:spTree>
    <p:extLst>
      <p:ext uri="{BB962C8B-B14F-4D97-AF65-F5344CB8AC3E}">
        <p14:creationId xmlns:p14="http://schemas.microsoft.com/office/powerpoint/2010/main" val="202887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00" y="3581400"/>
            <a:ext cx="4953000" cy="1477328"/>
          </a:xfrm>
          <a:prstGeom prst="rect">
            <a:avLst/>
          </a:prstGeom>
          <a:solidFill>
            <a:schemeClr val="bg1"/>
          </a:solidFill>
        </p:spPr>
        <p:txBody>
          <a:bodyPr wrap="square" rtlCol="0">
            <a:spAutoFit/>
          </a:bodyPr>
          <a:lstStyle/>
          <a:p>
            <a:r>
              <a:rPr lang="en-US" dirty="0">
                <a:solidFill>
                  <a:srgbClr val="FF0000"/>
                </a:solidFill>
              </a:rPr>
              <a:t>This box will appear on the right with all available card charges.  Select the items you </a:t>
            </a:r>
            <a:r>
              <a:rPr lang="en-US" dirty="0" smtClean="0">
                <a:solidFill>
                  <a:srgbClr val="FF0000"/>
                </a:solidFill>
              </a:rPr>
              <a:t>want to move into your report by clicking the box to the left of the charge, then select move – to current report</a:t>
            </a:r>
            <a:endParaRPr lang="en-US" dirty="0">
              <a:solidFill>
                <a:srgbClr val="FF0000"/>
              </a:solidFill>
            </a:endParaRPr>
          </a:p>
          <a:p>
            <a:endParaRPr lang="en-US" dirty="0"/>
          </a:p>
        </p:txBody>
      </p:sp>
      <p:cxnSp>
        <p:nvCxnSpPr>
          <p:cNvPr id="8" name="Elbow Connector 7"/>
          <p:cNvCxnSpPr/>
          <p:nvPr/>
        </p:nvCxnSpPr>
        <p:spPr>
          <a:xfrm rot="5400000" flipH="1" flipV="1">
            <a:off x="2819400" y="3048000"/>
            <a:ext cx="762000" cy="304800"/>
          </a:xfrm>
          <a:prstGeom prst="bentConnector3">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315200" y="2514600"/>
            <a:ext cx="76200" cy="1066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6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871" y="685800"/>
            <a:ext cx="8008985" cy="574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1143000"/>
            <a:ext cx="4876800" cy="1477328"/>
          </a:xfrm>
          <a:prstGeom prst="rect">
            <a:avLst/>
          </a:prstGeom>
          <a:solidFill>
            <a:schemeClr val="bg1"/>
          </a:solidFill>
        </p:spPr>
        <p:txBody>
          <a:bodyPr wrap="square" rtlCol="0">
            <a:spAutoFit/>
          </a:bodyPr>
          <a:lstStyle/>
          <a:p>
            <a:r>
              <a:rPr lang="en-US" dirty="0" smtClean="0">
                <a:solidFill>
                  <a:srgbClr val="FF0000"/>
                </a:solidFill>
              </a:rPr>
              <a:t>The charge(s) will then move to the left.  Select the charge to edit and add receipts.  When you select it will open to the right.  Fill in boxes marked with red, then add receipts and save.   Refer to slide 14 for adding receipts. </a:t>
            </a:r>
            <a:endParaRPr lang="en-US" dirty="0">
              <a:solidFill>
                <a:srgbClr val="FF0000"/>
              </a:solidFill>
            </a:endParaRPr>
          </a:p>
        </p:txBody>
      </p:sp>
      <p:cxnSp>
        <p:nvCxnSpPr>
          <p:cNvPr id="6" name="Straight Arrow Connector 5"/>
          <p:cNvCxnSpPr/>
          <p:nvPr/>
        </p:nvCxnSpPr>
        <p:spPr>
          <a:xfrm flipH="1">
            <a:off x="457200" y="2438400"/>
            <a:ext cx="2362200" cy="914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71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05800" cy="592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3733800"/>
            <a:ext cx="5181600" cy="923330"/>
          </a:xfrm>
          <a:prstGeom prst="rect">
            <a:avLst/>
          </a:prstGeom>
          <a:solidFill>
            <a:schemeClr val="bg1"/>
          </a:solidFill>
        </p:spPr>
        <p:txBody>
          <a:bodyPr wrap="square" rtlCol="0">
            <a:spAutoFit/>
          </a:bodyPr>
          <a:lstStyle/>
          <a:p>
            <a:r>
              <a:rPr lang="en-US" dirty="0" smtClean="0">
                <a:solidFill>
                  <a:srgbClr val="FF0000"/>
                </a:solidFill>
              </a:rPr>
              <a:t>When you have added all reimbursements and/or card charges you are going to on this report and icons are blue and there are no errors, submit report</a:t>
            </a:r>
            <a:endParaRPr lang="en-US" dirty="0">
              <a:solidFill>
                <a:srgbClr val="FF0000"/>
              </a:solidFill>
            </a:endParaRPr>
          </a:p>
        </p:txBody>
      </p:sp>
      <p:cxnSp>
        <p:nvCxnSpPr>
          <p:cNvPr id="6" name="Straight Arrow Connector 5"/>
          <p:cNvCxnSpPr/>
          <p:nvPr/>
        </p:nvCxnSpPr>
        <p:spPr>
          <a:xfrm flipV="1">
            <a:off x="5867400" y="1905001"/>
            <a:ext cx="2133600" cy="213359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9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57700" y="4572000"/>
            <a:ext cx="2362200" cy="369332"/>
          </a:xfrm>
          <a:prstGeom prst="rect">
            <a:avLst/>
          </a:prstGeom>
          <a:solidFill>
            <a:schemeClr val="bg1"/>
          </a:solidFill>
        </p:spPr>
        <p:txBody>
          <a:bodyPr wrap="square" rtlCol="0">
            <a:spAutoFit/>
          </a:bodyPr>
          <a:lstStyle/>
          <a:p>
            <a:r>
              <a:rPr lang="en-US" dirty="0" smtClean="0">
                <a:solidFill>
                  <a:srgbClr val="FF0000"/>
                </a:solidFill>
              </a:rPr>
              <a:t>Select Accept &amp; Submit</a:t>
            </a:r>
            <a:endParaRPr lang="en-US" dirty="0">
              <a:solidFill>
                <a:srgbClr val="FF0000"/>
              </a:solidFill>
            </a:endParaRPr>
          </a:p>
        </p:txBody>
      </p:sp>
    </p:spTree>
    <p:extLst>
      <p:ext uri="{BB962C8B-B14F-4D97-AF65-F5344CB8AC3E}">
        <p14:creationId xmlns:p14="http://schemas.microsoft.com/office/powerpoint/2010/main" val="216104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 y="-7834"/>
            <a:ext cx="10315575" cy="709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2015" y="5181600"/>
            <a:ext cx="1752600" cy="369332"/>
          </a:xfrm>
          <a:prstGeom prst="rect">
            <a:avLst/>
          </a:prstGeom>
          <a:solidFill>
            <a:schemeClr val="bg1"/>
          </a:solidFill>
        </p:spPr>
        <p:txBody>
          <a:bodyPr wrap="square" rtlCol="0">
            <a:spAutoFit/>
          </a:bodyPr>
          <a:lstStyle/>
          <a:p>
            <a:r>
              <a:rPr lang="en-US" dirty="0" smtClean="0">
                <a:solidFill>
                  <a:srgbClr val="FF0000"/>
                </a:solidFill>
              </a:rPr>
              <a:t>Select Close</a:t>
            </a:r>
            <a:endParaRPr lang="en-US" dirty="0">
              <a:solidFill>
                <a:srgbClr val="FF0000"/>
              </a:solidFill>
            </a:endParaRPr>
          </a:p>
        </p:txBody>
      </p:sp>
    </p:spTree>
    <p:extLst>
      <p:ext uri="{BB962C8B-B14F-4D97-AF65-F5344CB8AC3E}">
        <p14:creationId xmlns:p14="http://schemas.microsoft.com/office/powerpoint/2010/main" val="39398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47713"/>
            <a:ext cx="7620000" cy="568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4495800"/>
            <a:ext cx="4419600" cy="1477328"/>
          </a:xfrm>
          <a:prstGeom prst="rect">
            <a:avLst/>
          </a:prstGeom>
          <a:solidFill>
            <a:schemeClr val="bg1"/>
          </a:solidFill>
        </p:spPr>
        <p:txBody>
          <a:bodyPr wrap="square" rtlCol="0">
            <a:spAutoFit/>
          </a:bodyPr>
          <a:lstStyle/>
          <a:p>
            <a:r>
              <a:rPr lang="en-US" dirty="0" smtClean="0">
                <a:solidFill>
                  <a:srgbClr val="FF0000"/>
                </a:solidFill>
              </a:rPr>
              <a:t>You will then be taken back to the Manage Expense page where you started.  Your report will be in submitted status.  Pending Cost Object Approval means it has gone to the org owner(s) for approval.</a:t>
            </a:r>
            <a:endParaRPr lang="en-US" dirty="0">
              <a:solidFill>
                <a:srgbClr val="FF0000"/>
              </a:solidFill>
            </a:endParaRPr>
          </a:p>
        </p:txBody>
      </p:sp>
    </p:spTree>
    <p:extLst>
      <p:ext uri="{BB962C8B-B14F-4D97-AF65-F5344CB8AC3E}">
        <p14:creationId xmlns:p14="http://schemas.microsoft.com/office/powerpoint/2010/main" val="371862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Attendees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3941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13247" y="1828800"/>
            <a:ext cx="2895600" cy="1200329"/>
          </a:xfrm>
          <a:prstGeom prst="rect">
            <a:avLst/>
          </a:prstGeom>
          <a:solidFill>
            <a:schemeClr val="bg1"/>
          </a:solidFill>
        </p:spPr>
        <p:txBody>
          <a:bodyPr wrap="square" rtlCol="0">
            <a:spAutoFit/>
          </a:bodyPr>
          <a:lstStyle/>
          <a:p>
            <a:r>
              <a:rPr lang="en-US" dirty="0" smtClean="0">
                <a:solidFill>
                  <a:srgbClr val="FF0000"/>
                </a:solidFill>
              </a:rPr>
              <a:t>There are 4 ways to add attendees: New Attendee, Advanced Search, Favorites, and Import</a:t>
            </a:r>
            <a:endParaRPr lang="en-US" dirty="0">
              <a:solidFill>
                <a:srgbClr val="FF0000"/>
              </a:solidFill>
            </a:endParaRPr>
          </a:p>
        </p:txBody>
      </p:sp>
      <p:cxnSp>
        <p:nvCxnSpPr>
          <p:cNvPr id="7" name="Straight Arrow Connector 6"/>
          <p:cNvCxnSpPr/>
          <p:nvPr/>
        </p:nvCxnSpPr>
        <p:spPr>
          <a:xfrm>
            <a:off x="2819400" y="3029129"/>
            <a:ext cx="838200" cy="192387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9091" y="3029129"/>
            <a:ext cx="838200" cy="192387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3029128"/>
            <a:ext cx="800100" cy="192387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3029129"/>
            <a:ext cx="533400" cy="192387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6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Attendee</a:t>
            </a:r>
            <a:endParaRPr lang="en-US" dirty="0"/>
          </a:p>
        </p:txBody>
      </p:sp>
      <p:sp>
        <p:nvSpPr>
          <p:cNvPr id="3" name="Content Placeholder 2"/>
          <p:cNvSpPr>
            <a:spLocks noGrp="1"/>
          </p:cNvSpPr>
          <p:nvPr>
            <p:ph idx="1"/>
          </p:nvPr>
        </p:nvSpPr>
        <p:spPr/>
        <p:txBody>
          <a:bodyPr/>
          <a:lstStyle/>
          <a:p>
            <a:r>
              <a:rPr lang="en-US" dirty="0" smtClean="0"/>
              <a:t>In this option, you can add guests, spouses/partner, or students</a:t>
            </a:r>
          </a:p>
          <a:p>
            <a:r>
              <a:rPr lang="en-US" dirty="0" smtClean="0"/>
              <a:t>Select from drop down box on attendee type and fill in the required fields in red</a:t>
            </a:r>
          </a:p>
          <a:p>
            <a:r>
              <a:rPr lang="en-US" dirty="0" smtClean="0"/>
              <a:t>Then Save &amp; Add Another if more or Save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3215"/>
            <a:ext cx="5943600" cy="320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69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a:t>
            </a:r>
            <a:endParaRPr lang="en-US" dirty="0"/>
          </a:p>
        </p:txBody>
      </p:sp>
      <p:sp>
        <p:nvSpPr>
          <p:cNvPr id="3" name="Content Placeholder 2"/>
          <p:cNvSpPr>
            <a:spLocks noGrp="1"/>
          </p:cNvSpPr>
          <p:nvPr>
            <p:ph idx="1"/>
          </p:nvPr>
        </p:nvSpPr>
        <p:spPr/>
        <p:txBody>
          <a:bodyPr/>
          <a:lstStyle/>
          <a:p>
            <a:r>
              <a:rPr lang="en-US" dirty="0" smtClean="0"/>
              <a:t>This allows you to search for faculty and staff</a:t>
            </a:r>
          </a:p>
          <a:p>
            <a:r>
              <a:rPr lang="en-US" dirty="0" smtClean="0"/>
              <a:t>Enter attendee type from drop down and enter last name-search and you can select option- Add to Expense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5105400" cy="330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5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Favorites</a:t>
            </a:r>
            <a:endParaRPr lang="en-US" dirty="0"/>
          </a:p>
        </p:txBody>
      </p:sp>
      <p:sp>
        <p:nvSpPr>
          <p:cNvPr id="3" name="Content Placeholder 2"/>
          <p:cNvSpPr>
            <a:spLocks noGrp="1"/>
          </p:cNvSpPr>
          <p:nvPr>
            <p:ph idx="1"/>
          </p:nvPr>
        </p:nvSpPr>
        <p:spPr/>
        <p:txBody>
          <a:bodyPr/>
          <a:lstStyle/>
          <a:p>
            <a:r>
              <a:rPr lang="en-US" dirty="0" smtClean="0"/>
              <a:t>This list is full of the attendees you have previously used. </a:t>
            </a:r>
          </a:p>
          <a:p>
            <a:r>
              <a:rPr lang="en-US" dirty="0" smtClean="0"/>
              <a:t>Just find the person you are looking for and click the box next to their name- Add to Expense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79725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75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 Key</a:t>
            </a:r>
            <a:endParaRPr lang="en-US" dirty="0"/>
          </a:p>
        </p:txBody>
      </p:sp>
      <p:sp>
        <p:nvSpPr>
          <p:cNvPr id="4" name="Content Placeholder 3"/>
          <p:cNvSpPr>
            <a:spLocks noGrp="1"/>
          </p:cNvSpPr>
          <p:nvPr>
            <p:ph idx="1"/>
          </p:nvPr>
        </p:nvSpPr>
        <p:spPr/>
        <p:txBody>
          <a:bodyPr/>
          <a:lstStyle/>
          <a:p>
            <a:r>
              <a:rPr lang="en-US" dirty="0" smtClean="0"/>
              <a:t>     Missing Receipt</a:t>
            </a:r>
          </a:p>
          <a:p>
            <a:r>
              <a:rPr lang="en-US" dirty="0" smtClean="0"/>
              <a:t>      Receipt Attached</a:t>
            </a:r>
          </a:p>
          <a:p>
            <a:r>
              <a:rPr lang="en-US" dirty="0" smtClean="0"/>
              <a:t>      Allocation has been made</a:t>
            </a:r>
          </a:p>
          <a:p>
            <a:r>
              <a:rPr lang="en-US" dirty="0"/>
              <a:t> </a:t>
            </a:r>
            <a:r>
              <a:rPr lang="en-US" dirty="0" smtClean="0"/>
              <a:t>     Comment has been made</a:t>
            </a:r>
          </a:p>
          <a:p>
            <a:r>
              <a:rPr lang="en-US" dirty="0" smtClean="0"/>
              <a:t>      Missing Receipt Affidavit Attached</a:t>
            </a:r>
          </a:p>
          <a:p>
            <a:r>
              <a:rPr lang="en-US" dirty="0" smtClean="0"/>
              <a:t>      Attendee List included</a:t>
            </a:r>
          </a:p>
          <a:p>
            <a:r>
              <a:rPr lang="en-US" dirty="0" smtClean="0"/>
              <a:t>      Important message (see top)</a:t>
            </a:r>
          </a:p>
          <a:p>
            <a:r>
              <a:rPr lang="en-US" dirty="0" smtClean="0"/>
              <a:t>      Hard Stop (see top to see message- something missing)</a:t>
            </a:r>
          </a:p>
          <a:p>
            <a:r>
              <a:rPr lang="en-US" dirty="0"/>
              <a:t> </a:t>
            </a:r>
            <a:r>
              <a:rPr lang="en-US" dirty="0" smtClean="0"/>
              <a:t>     Itemization Exists (Click arrow to open list)</a:t>
            </a:r>
          </a:p>
          <a:p>
            <a:r>
              <a:rPr lang="en-US" dirty="0"/>
              <a:t> </a:t>
            </a:r>
            <a:r>
              <a:rPr lang="en-US" dirty="0" smtClean="0"/>
              <a:t>     Itemizations Have been Allocated</a:t>
            </a:r>
          </a:p>
          <a:p>
            <a:endParaRPr lang="en-US" dirty="0" smtClean="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36" y="1681216"/>
            <a:ext cx="351512" cy="29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12" y="3859264"/>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73" y="2963610"/>
            <a:ext cx="297639" cy="31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12" y="2514600"/>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116" y="2133600"/>
            <a:ext cx="351513" cy="31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272" y="4343400"/>
            <a:ext cx="291358" cy="25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80" y="3429000"/>
            <a:ext cx="2857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990" y="4812172"/>
            <a:ext cx="3048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381" y="5257800"/>
            <a:ext cx="2476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239" y="5715000"/>
            <a:ext cx="2667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73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sp>
        <p:nvSpPr>
          <p:cNvPr id="3" name="Content Placeholder 2"/>
          <p:cNvSpPr>
            <a:spLocks noGrp="1"/>
          </p:cNvSpPr>
          <p:nvPr>
            <p:ph idx="1"/>
          </p:nvPr>
        </p:nvSpPr>
        <p:spPr/>
        <p:txBody>
          <a:bodyPr/>
          <a:lstStyle/>
          <a:p>
            <a:r>
              <a:rPr lang="en-US" dirty="0" smtClean="0"/>
              <a:t>Follow the directions on the pop up box </a:t>
            </a:r>
          </a:p>
          <a:p>
            <a:r>
              <a:rPr lang="en-US" dirty="0" smtClean="0"/>
              <a:t>Save the template-You must use the template format for Concur to accept the import</a:t>
            </a:r>
          </a:p>
          <a:p>
            <a:r>
              <a:rPr lang="en-US" dirty="0" smtClean="0"/>
              <a:t>Once you are done entering your information, save the template and then upload it to Concur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57600"/>
            <a:ext cx="4495800" cy="298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49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Mileage Reporting</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30776"/>
            <a:ext cx="8229600" cy="366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724400" y="2971800"/>
            <a:ext cx="685800" cy="838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1828800"/>
            <a:ext cx="2133600" cy="923330"/>
          </a:xfrm>
          <a:prstGeom prst="rect">
            <a:avLst/>
          </a:prstGeom>
          <a:solidFill>
            <a:schemeClr val="bg1"/>
          </a:solidFill>
        </p:spPr>
        <p:txBody>
          <a:bodyPr wrap="square" rtlCol="0">
            <a:spAutoFit/>
          </a:bodyPr>
          <a:lstStyle/>
          <a:p>
            <a:r>
              <a:rPr lang="en-US" dirty="0" smtClean="0">
                <a:solidFill>
                  <a:srgbClr val="FF0000"/>
                </a:solidFill>
              </a:rPr>
              <a:t>Add new expense- Local Mileage Expense</a:t>
            </a:r>
            <a:endParaRPr lang="en-US" dirty="0">
              <a:solidFill>
                <a:srgbClr val="FF0000"/>
              </a:solidFill>
            </a:endParaRPr>
          </a:p>
        </p:txBody>
      </p:sp>
    </p:spTree>
    <p:extLst>
      <p:ext uri="{BB962C8B-B14F-4D97-AF65-F5344CB8AC3E}">
        <p14:creationId xmlns:p14="http://schemas.microsoft.com/office/powerpoint/2010/main" val="267481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Mileage Reporting</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229600" cy="364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648200" y="2971800"/>
            <a:ext cx="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67400" y="2971800"/>
            <a:ext cx="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81800" y="2971800"/>
            <a:ext cx="762000" cy="1066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2048470"/>
            <a:ext cx="2895600" cy="923330"/>
          </a:xfrm>
          <a:prstGeom prst="rect">
            <a:avLst/>
          </a:prstGeom>
          <a:solidFill>
            <a:schemeClr val="bg1"/>
          </a:solidFill>
        </p:spPr>
        <p:txBody>
          <a:bodyPr wrap="square" rtlCol="0">
            <a:spAutoFit/>
          </a:bodyPr>
          <a:lstStyle/>
          <a:p>
            <a:r>
              <a:rPr lang="en-US" dirty="0" smtClean="0">
                <a:solidFill>
                  <a:srgbClr val="FF0000"/>
                </a:solidFill>
              </a:rPr>
              <a:t>Fill in fields that are marked red.  For locations info – select Mileage Calculator</a:t>
            </a:r>
            <a:endParaRPr lang="en-US" dirty="0">
              <a:solidFill>
                <a:srgbClr val="FF0000"/>
              </a:solidFill>
            </a:endParaRPr>
          </a:p>
        </p:txBody>
      </p:sp>
    </p:spTree>
    <p:extLst>
      <p:ext uri="{BB962C8B-B14F-4D97-AF65-F5344CB8AC3E}">
        <p14:creationId xmlns:p14="http://schemas.microsoft.com/office/powerpoint/2010/main" val="205491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Mileage Reporting</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229600" cy="392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12" idx="1"/>
          </p:cNvCxnSpPr>
          <p:nvPr/>
        </p:nvCxnSpPr>
        <p:spPr>
          <a:xfrm flipH="1">
            <a:off x="2438400" y="2525487"/>
            <a:ext cx="1219200" cy="2939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528131" y="2743200"/>
            <a:ext cx="1129469"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3888" y="2971800"/>
            <a:ext cx="1143712"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124200" y="3124200"/>
            <a:ext cx="533400" cy="381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57600" y="1648324"/>
            <a:ext cx="3048000" cy="1754326"/>
          </a:xfrm>
          <a:prstGeom prst="rect">
            <a:avLst/>
          </a:prstGeom>
          <a:solidFill>
            <a:schemeClr val="bg1"/>
          </a:solidFill>
        </p:spPr>
        <p:txBody>
          <a:bodyPr wrap="square" rtlCol="0">
            <a:spAutoFit/>
          </a:bodyPr>
          <a:lstStyle/>
          <a:p>
            <a:r>
              <a:rPr lang="en-US" dirty="0" smtClean="0">
                <a:solidFill>
                  <a:srgbClr val="FF0000"/>
                </a:solidFill>
              </a:rPr>
              <a:t>Enter your way points- after you enter your from and to an option will appear to make round trip.  When you are finished click Calculate Route, then Add Mileage to Expense</a:t>
            </a:r>
            <a:endParaRPr lang="en-US" dirty="0">
              <a:solidFill>
                <a:srgbClr val="FF0000"/>
              </a:solidFill>
            </a:endParaRPr>
          </a:p>
        </p:txBody>
      </p:sp>
      <p:cxnSp>
        <p:nvCxnSpPr>
          <p:cNvPr id="20" name="Straight Arrow Connector 19"/>
          <p:cNvCxnSpPr/>
          <p:nvPr/>
        </p:nvCxnSpPr>
        <p:spPr>
          <a:xfrm>
            <a:off x="6400800" y="3333216"/>
            <a:ext cx="457200" cy="192458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54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Mileage Reporting</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44" y="1776101"/>
            <a:ext cx="790472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48000" y="3810000"/>
            <a:ext cx="2286000" cy="2031325"/>
          </a:xfrm>
          <a:prstGeom prst="rect">
            <a:avLst/>
          </a:prstGeom>
          <a:solidFill>
            <a:schemeClr val="bg1"/>
          </a:solidFill>
        </p:spPr>
        <p:txBody>
          <a:bodyPr wrap="square" rtlCol="0">
            <a:spAutoFit/>
          </a:bodyPr>
          <a:lstStyle/>
          <a:p>
            <a:r>
              <a:rPr lang="en-US" dirty="0" smtClean="0">
                <a:solidFill>
                  <a:srgbClr val="FF0000"/>
                </a:solidFill>
              </a:rPr>
              <a:t>The Mileage Calculator will calculate your mileage with current reimbursement rate.</a:t>
            </a:r>
          </a:p>
          <a:p>
            <a:r>
              <a:rPr lang="en-US" dirty="0" smtClean="0">
                <a:solidFill>
                  <a:srgbClr val="FF0000"/>
                </a:solidFill>
              </a:rPr>
              <a:t>Save- No receipt is required.</a:t>
            </a:r>
            <a:endParaRPr lang="en-US" dirty="0">
              <a:solidFill>
                <a:srgbClr val="FF0000"/>
              </a:solidFill>
            </a:endParaRPr>
          </a:p>
        </p:txBody>
      </p:sp>
      <p:cxnSp>
        <p:nvCxnSpPr>
          <p:cNvPr id="13" name="Straight Arrow Connector 12"/>
          <p:cNvCxnSpPr/>
          <p:nvPr/>
        </p:nvCxnSpPr>
        <p:spPr>
          <a:xfrm flipV="1">
            <a:off x="5257800" y="3429000"/>
            <a:ext cx="76200" cy="609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0" y="5257800"/>
            <a:ext cx="15240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43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Mileage Reporting</a:t>
            </a:r>
            <a:endParaRPr lang="en-US" dirty="0"/>
          </a:p>
        </p:txBody>
      </p:sp>
      <p:sp>
        <p:nvSpPr>
          <p:cNvPr id="4" name="TextBox 3"/>
          <p:cNvSpPr txBox="1"/>
          <p:nvPr/>
        </p:nvSpPr>
        <p:spPr>
          <a:xfrm>
            <a:off x="3962400" y="1676400"/>
            <a:ext cx="2438400" cy="1200329"/>
          </a:xfrm>
          <a:prstGeom prst="rect">
            <a:avLst/>
          </a:prstGeom>
          <a:solidFill>
            <a:schemeClr val="bg1"/>
          </a:solidFill>
        </p:spPr>
        <p:txBody>
          <a:bodyPr wrap="square" rtlCol="0">
            <a:spAutoFit/>
          </a:bodyPr>
          <a:lstStyle/>
          <a:p>
            <a:r>
              <a:rPr lang="en-US" dirty="0" smtClean="0">
                <a:solidFill>
                  <a:srgbClr val="FF0000"/>
                </a:solidFill>
              </a:rPr>
              <a:t>Expense will show up on the left side and will be a “cash out of Pocket” payment type</a:t>
            </a:r>
            <a:endParaRPr lang="en-US" dirty="0">
              <a:solidFill>
                <a:srgbClr val="FF0000"/>
              </a:solidFill>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55878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258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a:t>
            </a:r>
            <a:endParaRPr lang="en-US" dirty="0"/>
          </a:p>
        </p:txBody>
      </p:sp>
      <p:sp>
        <p:nvSpPr>
          <p:cNvPr id="3" name="Content Placeholder 2"/>
          <p:cNvSpPr>
            <a:spLocks noGrp="1"/>
          </p:cNvSpPr>
          <p:nvPr>
            <p:ph idx="1"/>
          </p:nvPr>
        </p:nvSpPr>
        <p:spPr/>
        <p:txBody>
          <a:bodyPr/>
          <a:lstStyle/>
          <a:p>
            <a:r>
              <a:rPr lang="en-US" dirty="0" smtClean="0"/>
              <a:t>Hint: if you have both itemizing and allocating to do on the same charge, itemize first then allocate or you will lose your allocation if done first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7772400" cy="382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4548992"/>
            <a:ext cx="3581400" cy="369332"/>
          </a:xfrm>
          <a:prstGeom prst="rect">
            <a:avLst/>
          </a:prstGeom>
          <a:solidFill>
            <a:schemeClr val="bg1"/>
          </a:solidFill>
        </p:spPr>
        <p:txBody>
          <a:bodyPr wrap="square" rtlCol="0">
            <a:spAutoFit/>
          </a:bodyPr>
          <a:lstStyle/>
          <a:p>
            <a:r>
              <a:rPr lang="en-US" dirty="0" smtClean="0">
                <a:solidFill>
                  <a:srgbClr val="FF0000"/>
                </a:solidFill>
              </a:rPr>
              <a:t>To itemize your expense click itemize</a:t>
            </a:r>
            <a:endParaRPr lang="en-US" dirty="0">
              <a:solidFill>
                <a:srgbClr val="FF0000"/>
              </a:solidFill>
            </a:endParaRPr>
          </a:p>
        </p:txBody>
      </p:sp>
      <p:cxnSp>
        <p:nvCxnSpPr>
          <p:cNvPr id="6" name="Straight Arrow Connector 5"/>
          <p:cNvCxnSpPr/>
          <p:nvPr/>
        </p:nvCxnSpPr>
        <p:spPr>
          <a:xfrm>
            <a:off x="6324600" y="4876800"/>
            <a:ext cx="838200" cy="1447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8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a:t>
            </a:r>
            <a:endParaRPr lang="en-US" dirty="0"/>
          </a:p>
        </p:txBody>
      </p:sp>
      <p:sp>
        <p:nvSpPr>
          <p:cNvPr id="4" name="TextBox 3"/>
          <p:cNvSpPr txBox="1"/>
          <p:nvPr/>
        </p:nvSpPr>
        <p:spPr>
          <a:xfrm>
            <a:off x="1600200" y="5181600"/>
            <a:ext cx="4191000" cy="646331"/>
          </a:xfrm>
          <a:prstGeom prst="rect">
            <a:avLst/>
          </a:prstGeom>
          <a:solidFill>
            <a:schemeClr val="bg1"/>
          </a:solidFill>
        </p:spPr>
        <p:txBody>
          <a:bodyPr wrap="square" rtlCol="0">
            <a:spAutoFit/>
          </a:bodyPr>
          <a:lstStyle/>
          <a:p>
            <a:r>
              <a:rPr lang="en-US" dirty="0" smtClean="0">
                <a:solidFill>
                  <a:srgbClr val="FF0000"/>
                </a:solidFill>
              </a:rPr>
              <a:t>Select Expense Type for this itemization from the drop down</a:t>
            </a:r>
            <a:endParaRPr lang="en-US" dirty="0">
              <a:solidFill>
                <a:srgbClr val="FF00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370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64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a:t>
            </a:r>
            <a:endParaRPr lang="en-US" dirty="0"/>
          </a:p>
        </p:txBody>
      </p:sp>
      <p:sp>
        <p:nvSpPr>
          <p:cNvPr id="4" name="TextBox 3"/>
          <p:cNvSpPr txBox="1"/>
          <p:nvPr/>
        </p:nvSpPr>
        <p:spPr>
          <a:xfrm>
            <a:off x="762000" y="5562600"/>
            <a:ext cx="6248400" cy="646331"/>
          </a:xfrm>
          <a:prstGeom prst="rect">
            <a:avLst/>
          </a:prstGeom>
          <a:solidFill>
            <a:schemeClr val="bg1"/>
          </a:solidFill>
        </p:spPr>
        <p:txBody>
          <a:bodyPr wrap="square" rtlCol="0">
            <a:spAutoFit/>
          </a:bodyPr>
          <a:lstStyle/>
          <a:p>
            <a:r>
              <a:rPr lang="en-US" dirty="0" smtClean="0">
                <a:solidFill>
                  <a:srgbClr val="FF0000"/>
                </a:solidFill>
              </a:rPr>
              <a:t>More boxes will appear – fill in the amount you are wanting go with your selected expense type- Save</a:t>
            </a:r>
            <a:endParaRPr lang="en-US"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534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5562600" y="3810000"/>
            <a:ext cx="304800" cy="1752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5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229600" cy="367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9259" y="5194419"/>
            <a:ext cx="5867400" cy="1200329"/>
          </a:xfrm>
          <a:prstGeom prst="rect">
            <a:avLst/>
          </a:prstGeom>
          <a:solidFill>
            <a:schemeClr val="bg1"/>
          </a:solidFill>
        </p:spPr>
        <p:txBody>
          <a:bodyPr wrap="square" rtlCol="0">
            <a:spAutoFit/>
          </a:bodyPr>
          <a:lstStyle/>
          <a:p>
            <a:r>
              <a:rPr lang="en-US" dirty="0" smtClean="0">
                <a:solidFill>
                  <a:srgbClr val="FF0000"/>
                </a:solidFill>
              </a:rPr>
              <a:t>The itemization will be added to the left under the original expense.  Repeat until itemizations equal the amount of the original expense.  You can then allocate each itemization by clicking on the line and opening it to the right.</a:t>
            </a:r>
            <a:endParaRPr lang="en-US" dirty="0">
              <a:solidFill>
                <a:srgbClr val="FF0000"/>
              </a:solidFill>
            </a:endParaRPr>
          </a:p>
        </p:txBody>
      </p:sp>
      <p:cxnSp>
        <p:nvCxnSpPr>
          <p:cNvPr id="6" name="Straight Arrow Connector 5"/>
          <p:cNvCxnSpPr/>
          <p:nvPr/>
        </p:nvCxnSpPr>
        <p:spPr>
          <a:xfrm flipH="1" flipV="1">
            <a:off x="1219200" y="3733800"/>
            <a:ext cx="304800" cy="1524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0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Concur Log In</a:t>
            </a:r>
            <a:endParaRPr lang="en-US" sz="4800" dirty="0"/>
          </a:p>
        </p:txBody>
      </p:sp>
      <p:sp>
        <p:nvSpPr>
          <p:cNvPr id="3" name="Content Placeholder 2"/>
          <p:cNvSpPr>
            <a:spLocks noGrp="1"/>
          </p:cNvSpPr>
          <p:nvPr>
            <p:ph idx="1"/>
          </p:nvPr>
        </p:nvSpPr>
        <p:spPr/>
        <p:txBody>
          <a:bodyPr/>
          <a:lstStyle/>
          <a:p>
            <a:r>
              <a:rPr lang="en-US" dirty="0" smtClean="0"/>
              <a:t>To log in go to </a:t>
            </a:r>
            <a:r>
              <a:rPr lang="en-US" dirty="0" smtClean="0">
                <a:hlinkClick r:id="rId2"/>
              </a:rPr>
              <a:t>www.smu.edu/expense</a:t>
            </a:r>
            <a:endParaRPr lang="en-US" dirty="0" smtClean="0"/>
          </a:p>
          <a:p>
            <a:r>
              <a:rPr lang="en-US" dirty="0" smtClean="0"/>
              <a:t>Click on Concur Login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4724400" cy="408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353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65" y="1828800"/>
            <a:ext cx="801424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53432" y="2743200"/>
            <a:ext cx="2442013" cy="1477328"/>
          </a:xfrm>
          <a:prstGeom prst="rect">
            <a:avLst/>
          </a:prstGeom>
          <a:solidFill>
            <a:schemeClr val="bg1"/>
          </a:solidFill>
        </p:spPr>
        <p:txBody>
          <a:bodyPr wrap="square" rtlCol="0">
            <a:spAutoFit/>
          </a:bodyPr>
          <a:lstStyle/>
          <a:p>
            <a:r>
              <a:rPr lang="en-US" dirty="0" smtClean="0">
                <a:solidFill>
                  <a:srgbClr val="FF0000"/>
                </a:solidFill>
              </a:rPr>
              <a:t>To Allocate your expense to different orgs click on Allocate.  A separate box will pop up.</a:t>
            </a:r>
            <a:endParaRPr lang="en-US" dirty="0">
              <a:solidFill>
                <a:srgbClr val="FF0000"/>
              </a:solidFill>
            </a:endParaRPr>
          </a:p>
        </p:txBody>
      </p:sp>
      <p:cxnSp>
        <p:nvCxnSpPr>
          <p:cNvPr id="11" name="Straight Arrow Connector 10"/>
          <p:cNvCxnSpPr/>
          <p:nvPr/>
        </p:nvCxnSpPr>
        <p:spPr>
          <a:xfrm>
            <a:off x="6324600" y="4220528"/>
            <a:ext cx="1219200" cy="16468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455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1784496"/>
            <a:ext cx="8229600" cy="40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1447800"/>
            <a:ext cx="5562600" cy="646331"/>
          </a:xfrm>
          <a:prstGeom prst="rect">
            <a:avLst/>
          </a:prstGeom>
          <a:solidFill>
            <a:schemeClr val="bg1"/>
          </a:solidFill>
        </p:spPr>
        <p:txBody>
          <a:bodyPr wrap="square" rtlCol="0">
            <a:spAutoFit/>
          </a:bodyPr>
          <a:lstStyle/>
          <a:p>
            <a:r>
              <a:rPr lang="en-US" dirty="0" smtClean="0">
                <a:solidFill>
                  <a:srgbClr val="FF0000"/>
                </a:solidFill>
              </a:rPr>
              <a:t>When this box pops up you can add however many lines you are going to need for each org assignment</a:t>
            </a:r>
            <a:endParaRPr lang="en-US" dirty="0">
              <a:solidFill>
                <a:srgbClr val="FF0000"/>
              </a:solidFill>
            </a:endParaRPr>
          </a:p>
        </p:txBody>
      </p:sp>
      <p:cxnSp>
        <p:nvCxnSpPr>
          <p:cNvPr id="6" name="Straight Arrow Connector 5"/>
          <p:cNvCxnSpPr/>
          <p:nvPr/>
        </p:nvCxnSpPr>
        <p:spPr>
          <a:xfrm>
            <a:off x="3962400" y="2094131"/>
            <a:ext cx="0" cy="26806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3276600"/>
            <a:ext cx="5562600" cy="646331"/>
          </a:xfrm>
          <a:prstGeom prst="rect">
            <a:avLst/>
          </a:prstGeom>
          <a:solidFill>
            <a:schemeClr val="bg1"/>
          </a:solidFill>
        </p:spPr>
        <p:txBody>
          <a:bodyPr wrap="square" rtlCol="0">
            <a:spAutoFit/>
          </a:bodyPr>
          <a:lstStyle/>
          <a:p>
            <a:r>
              <a:rPr lang="en-US" dirty="0" smtClean="0">
                <a:solidFill>
                  <a:srgbClr val="FF0000"/>
                </a:solidFill>
              </a:rPr>
              <a:t>You can select how you would like to allocate by- amount or percentage. When done click save, then ok, then done</a:t>
            </a:r>
            <a:endParaRPr lang="en-US" dirty="0">
              <a:solidFill>
                <a:srgbClr val="FF0000"/>
              </a:solidFill>
            </a:endParaRPr>
          </a:p>
        </p:txBody>
      </p:sp>
      <p:cxnSp>
        <p:nvCxnSpPr>
          <p:cNvPr id="10" name="Straight Arrow Connector 9"/>
          <p:cNvCxnSpPr/>
          <p:nvPr/>
        </p:nvCxnSpPr>
        <p:spPr>
          <a:xfrm flipH="1" flipV="1">
            <a:off x="3352800" y="2362200"/>
            <a:ext cx="228600" cy="914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26670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43400" y="28194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43800" y="26670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43800" y="2819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867400" y="3810000"/>
            <a:ext cx="2057400" cy="1524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2800" y="3810000"/>
            <a:ext cx="1295400" cy="1828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883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825" y="2486819"/>
            <a:ext cx="73723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2286000"/>
            <a:ext cx="2971800" cy="923330"/>
          </a:xfrm>
          <a:prstGeom prst="rect">
            <a:avLst/>
          </a:prstGeom>
          <a:solidFill>
            <a:schemeClr val="bg1"/>
          </a:solidFill>
        </p:spPr>
        <p:txBody>
          <a:bodyPr wrap="square" rtlCol="0">
            <a:spAutoFit/>
          </a:bodyPr>
          <a:lstStyle/>
          <a:p>
            <a:r>
              <a:rPr lang="en-US" dirty="0" smtClean="0">
                <a:solidFill>
                  <a:srgbClr val="FF0000"/>
                </a:solidFill>
              </a:rPr>
              <a:t>When allocation saves an icon representing it will show up under the charge on the left</a:t>
            </a:r>
            <a:endParaRPr lang="en-US" dirty="0">
              <a:solidFill>
                <a:srgbClr val="FF0000"/>
              </a:solidFill>
            </a:endParaRPr>
          </a:p>
        </p:txBody>
      </p:sp>
      <p:cxnSp>
        <p:nvCxnSpPr>
          <p:cNvPr id="6" name="Straight Arrow Connector 5"/>
          <p:cNvCxnSpPr/>
          <p:nvPr/>
        </p:nvCxnSpPr>
        <p:spPr>
          <a:xfrm flipH="1">
            <a:off x="2133600" y="3048000"/>
            <a:ext cx="1600200" cy="609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786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Receipt Affidavit</a:t>
            </a:r>
            <a:endParaRPr lang="en-US" dirty="0"/>
          </a:p>
        </p:txBody>
      </p:sp>
      <p:sp>
        <p:nvSpPr>
          <p:cNvPr id="3" name="Content Placeholder 2"/>
          <p:cNvSpPr>
            <a:spLocks noGrp="1"/>
          </p:cNvSpPr>
          <p:nvPr>
            <p:ph idx="1"/>
          </p:nvPr>
        </p:nvSpPr>
        <p:spPr/>
        <p:txBody>
          <a:bodyPr>
            <a:normAutofit/>
          </a:bodyPr>
          <a:lstStyle/>
          <a:p>
            <a:r>
              <a:rPr lang="en-US" sz="1800" dirty="0" smtClean="0"/>
              <a:t>Only one item per report is allowed a missing receipt affidavit</a:t>
            </a:r>
          </a:p>
          <a:p>
            <a:r>
              <a:rPr lang="en-US" sz="1800" dirty="0" smtClean="0"/>
              <a:t>An attempt must be made to get a reprint of the receipt from the merchant</a:t>
            </a:r>
          </a:p>
          <a:p>
            <a:r>
              <a:rPr lang="en-US" sz="1800" dirty="0" smtClean="0"/>
              <a:t>To add a missing receipt affidavit go to receipts in the menu- select Missing Receipt Affidavit, select charge to apply it to- Accept &amp; Create</a:t>
            </a:r>
          </a:p>
          <a:p>
            <a:r>
              <a:rPr lang="en-US" sz="1800" dirty="0" smtClean="0"/>
              <a:t>This will create the following icon on the charge</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4495800" cy="349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524000" y="3657600"/>
            <a:ext cx="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23216" y="4572000"/>
            <a:ext cx="41518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95934" cy="349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57800" y="2895600"/>
            <a:ext cx="261937"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582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SMU Detailed Report</a:t>
            </a:r>
            <a:endParaRPr lang="en-US" dirty="0"/>
          </a:p>
        </p:txBody>
      </p:sp>
      <p:sp>
        <p:nvSpPr>
          <p:cNvPr id="3" name="Content Placeholder 2"/>
          <p:cNvSpPr>
            <a:spLocks noGrp="1"/>
          </p:cNvSpPr>
          <p:nvPr>
            <p:ph idx="1"/>
          </p:nvPr>
        </p:nvSpPr>
        <p:spPr/>
        <p:txBody>
          <a:bodyPr>
            <a:normAutofit/>
          </a:bodyPr>
          <a:lstStyle/>
          <a:p>
            <a:r>
              <a:rPr lang="en-US" sz="1800" dirty="0" smtClean="0"/>
              <a:t>SMU Detailed Report is a summary of the entire report and can be printed, emailed, or saved as a PDF</a:t>
            </a:r>
          </a:p>
          <a:p>
            <a:r>
              <a:rPr lang="en-US" sz="1800" dirty="0" smtClean="0"/>
              <a:t>This report allows you to view all the charges and their allocations. Go to Print/Email and select Detailed Report</a:t>
            </a:r>
          </a:p>
          <a:p>
            <a:r>
              <a:rPr lang="en-US" sz="1800" dirty="0" smtClean="0"/>
              <a:t>Once the report opens, select Show Itemizations at the top</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77611"/>
            <a:ext cx="80200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038600"/>
            <a:ext cx="3485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0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Flow</a:t>
            </a:r>
            <a:endParaRPr lang="en-US" dirty="0"/>
          </a:p>
        </p:txBody>
      </p:sp>
      <p:sp>
        <p:nvSpPr>
          <p:cNvPr id="3" name="Content Placeholder 2"/>
          <p:cNvSpPr>
            <a:spLocks noGrp="1"/>
          </p:cNvSpPr>
          <p:nvPr>
            <p:ph idx="1"/>
          </p:nvPr>
        </p:nvSpPr>
        <p:spPr/>
        <p:txBody>
          <a:bodyPr/>
          <a:lstStyle/>
          <a:p>
            <a:r>
              <a:rPr lang="en-US" dirty="0" smtClean="0"/>
              <a:t>After you have submitted your report, you can see who the approval flow will involve.  Go back into your report, go to Details in the menu and select Approval Flow.  A box will pop up with a list of approvers depending on how many orgs the report is allocated to.  It will list the approver and underneath, the date they approve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54044"/>
            <a:ext cx="32099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752600" y="3847978"/>
            <a:ext cx="0" cy="22884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81656" y="5562600"/>
            <a:ext cx="6096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713581"/>
            <a:ext cx="3885933" cy="293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5181600" y="4953000"/>
            <a:ext cx="6096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81600" y="5105400"/>
            <a:ext cx="6096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87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Approver’s View</a:t>
            </a:r>
            <a:endParaRPr lang="en-US" dirty="0"/>
          </a:p>
        </p:txBody>
      </p:sp>
      <p:sp>
        <p:nvSpPr>
          <p:cNvPr id="3" name="Content Placeholder 2"/>
          <p:cNvSpPr>
            <a:spLocks noGrp="1"/>
          </p:cNvSpPr>
          <p:nvPr>
            <p:ph idx="1"/>
          </p:nvPr>
        </p:nvSpPr>
        <p:spPr/>
        <p:txBody>
          <a:bodyPr>
            <a:normAutofit/>
          </a:bodyPr>
          <a:lstStyle/>
          <a:p>
            <a:r>
              <a:rPr lang="en-US" sz="1800" dirty="0" smtClean="0"/>
              <a:t>To approve a report that was charged to your org, go to the Approvals Tab at the top of your profile</a:t>
            </a:r>
          </a:p>
          <a:p>
            <a:r>
              <a:rPr lang="en-US" sz="1800" dirty="0" smtClean="0"/>
              <a:t>This will take you to any approvals you have pending</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6267844" cy="404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01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Approver’s View</a:t>
            </a:r>
            <a:endParaRPr lang="en-US" dirty="0"/>
          </a:p>
        </p:txBody>
      </p:sp>
      <p:sp>
        <p:nvSpPr>
          <p:cNvPr id="3" name="Content Placeholder 2"/>
          <p:cNvSpPr>
            <a:spLocks noGrp="1"/>
          </p:cNvSpPr>
          <p:nvPr>
            <p:ph idx="1"/>
          </p:nvPr>
        </p:nvSpPr>
        <p:spPr/>
        <p:txBody>
          <a:bodyPr>
            <a:normAutofit/>
          </a:bodyPr>
          <a:lstStyle/>
          <a:p>
            <a:r>
              <a:rPr lang="en-US" sz="1800" dirty="0" smtClean="0"/>
              <a:t>Open the report</a:t>
            </a:r>
          </a:p>
          <a:p>
            <a:r>
              <a:rPr lang="en-US" sz="1800" dirty="0" smtClean="0"/>
              <a:t>Concur allows the approver to see all transactions on the report regardless of whether or not they are charged to the approver’s org</a:t>
            </a:r>
          </a:p>
          <a:p>
            <a:r>
              <a:rPr lang="en-US" sz="1800" dirty="0" smtClean="0"/>
              <a:t>The </a:t>
            </a:r>
            <a:r>
              <a:rPr lang="en-US" sz="1800" b="1" dirty="0" smtClean="0"/>
              <a:t>Cost Object Approved Amount </a:t>
            </a:r>
            <a:r>
              <a:rPr lang="en-US" sz="1800" dirty="0" smtClean="0"/>
              <a:t>is what the approver is responsible for.  This is located in the bottom left hand corner of the opened report. This may include one org or multiple orgs they may own that are applied to the report</a:t>
            </a:r>
          </a:p>
          <a:p>
            <a:r>
              <a:rPr lang="en-US" sz="1800" dirty="0" smtClean="0"/>
              <a:t>A good way to view the charges that are on the approver’s org is to pull the SMU Detailed Report- Slide 44</a:t>
            </a:r>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38600"/>
            <a:ext cx="764560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600200" y="5943600"/>
            <a:ext cx="0" cy="4572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012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Approver’s View</a:t>
            </a:r>
            <a:endParaRPr lang="en-US" dirty="0"/>
          </a:p>
        </p:txBody>
      </p:sp>
      <p:sp>
        <p:nvSpPr>
          <p:cNvPr id="3" name="Content Placeholder 2"/>
          <p:cNvSpPr>
            <a:spLocks noGrp="1"/>
          </p:cNvSpPr>
          <p:nvPr>
            <p:ph idx="1"/>
          </p:nvPr>
        </p:nvSpPr>
        <p:spPr/>
        <p:txBody>
          <a:bodyPr/>
          <a:lstStyle/>
          <a:p>
            <a:r>
              <a:rPr lang="en-US" dirty="0" smtClean="0"/>
              <a:t>After evaluation, approval or reject can be made</a:t>
            </a:r>
          </a:p>
          <a:p>
            <a:r>
              <a:rPr lang="en-US" dirty="0" smtClean="0"/>
              <a:t>Send Back to User pops up a text box for comments to the report owner</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463168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3463220"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3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endParaRPr lang="en-US" dirty="0"/>
          </a:p>
        </p:txBody>
      </p:sp>
      <p:sp>
        <p:nvSpPr>
          <p:cNvPr id="3" name="Content Placeholder 2"/>
          <p:cNvSpPr>
            <a:spLocks noGrp="1"/>
          </p:cNvSpPr>
          <p:nvPr>
            <p:ph idx="1"/>
          </p:nvPr>
        </p:nvSpPr>
        <p:spPr/>
        <p:txBody>
          <a:bodyPr/>
          <a:lstStyle/>
          <a:p>
            <a:pPr marL="0" indent="0">
              <a:buNone/>
            </a:pPr>
            <a:r>
              <a:rPr lang="en-US" dirty="0" smtClean="0"/>
              <a:t>Concur </a:t>
            </a:r>
            <a:r>
              <a:rPr lang="en-US" dirty="0" smtClean="0"/>
              <a:t>Administrator</a:t>
            </a:r>
            <a:endParaRPr lang="en-US" dirty="0"/>
          </a:p>
          <a:p>
            <a:r>
              <a:rPr lang="en-US" dirty="0" smtClean="0"/>
              <a:t>Millicent Grant</a:t>
            </a:r>
          </a:p>
          <a:p>
            <a:pPr marL="0" indent="0">
              <a:buNone/>
            </a:pPr>
            <a:r>
              <a:rPr lang="en-US"/>
              <a:t> </a:t>
            </a:r>
            <a:r>
              <a:rPr lang="en-US" smtClean="0"/>
              <a:t>  travel@smu.edu</a:t>
            </a:r>
            <a:endParaRPr lang="en-US" dirty="0" smtClean="0"/>
          </a:p>
          <a:p>
            <a:pPr marL="0" indent="0">
              <a:buNone/>
            </a:pPr>
            <a:r>
              <a:rPr lang="en-US" dirty="0"/>
              <a:t> </a:t>
            </a:r>
            <a:r>
              <a:rPr lang="en-US" dirty="0" smtClean="0"/>
              <a:t>  214-768-2800</a:t>
            </a:r>
            <a:endParaRPr lang="en-US" dirty="0" smtClean="0"/>
          </a:p>
          <a:p>
            <a:pPr marL="0" indent="0">
              <a:buNone/>
            </a:pPr>
            <a:r>
              <a:rPr lang="en-US" dirty="0"/>
              <a:t> </a:t>
            </a:r>
            <a:r>
              <a:rPr lang="en-US" dirty="0" smtClean="0"/>
              <a:t>  East Campus- Expressway Towers</a:t>
            </a:r>
          </a:p>
          <a:p>
            <a:pPr marL="0" indent="0">
              <a:buNone/>
            </a:pPr>
            <a:r>
              <a:rPr lang="en-US" dirty="0"/>
              <a:t> </a:t>
            </a:r>
            <a:r>
              <a:rPr lang="en-US" dirty="0" smtClean="0"/>
              <a:t>  6116 N Central Expressway Suite 205A</a:t>
            </a:r>
          </a:p>
          <a:p>
            <a:pPr marL="0" indent="0">
              <a:buNone/>
            </a:pPr>
            <a:r>
              <a:rPr lang="en-US" dirty="0" smtClean="0"/>
              <a:t>   Dallas, TX 75216</a:t>
            </a:r>
            <a:endParaRPr lang="en-US" dirty="0"/>
          </a:p>
        </p:txBody>
      </p:sp>
    </p:spTree>
    <p:extLst>
      <p:ext uri="{BB962C8B-B14F-4D97-AF65-F5344CB8AC3E}">
        <p14:creationId xmlns:p14="http://schemas.microsoft.com/office/powerpoint/2010/main" val="40632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Enter your SMU ID# and your system password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176837" cy="360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6600" y="25146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54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Home Page</a:t>
            </a:r>
            <a:endParaRPr lang="en-US" sz="4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315" y="1646127"/>
            <a:ext cx="6172200" cy="483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048000" y="4554908"/>
            <a:ext cx="76200" cy="1295400"/>
          </a:xfrm>
          <a:prstGeom prst="straightConnector1">
            <a:avLst/>
          </a:prstGeom>
          <a:ln w="3492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724400" y="4544938"/>
            <a:ext cx="76200" cy="1295400"/>
          </a:xfrm>
          <a:prstGeom prst="straightConnector1">
            <a:avLst/>
          </a:prstGeom>
          <a:ln w="3492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096000" y="4528915"/>
            <a:ext cx="76200" cy="1295400"/>
          </a:xfrm>
          <a:prstGeom prst="straightConnector1">
            <a:avLst/>
          </a:prstGeom>
          <a:ln w="3492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3276600"/>
            <a:ext cx="2133600" cy="1200329"/>
          </a:xfrm>
          <a:prstGeom prst="rect">
            <a:avLst/>
          </a:prstGeom>
          <a:solidFill>
            <a:schemeClr val="bg1"/>
          </a:solidFill>
        </p:spPr>
        <p:txBody>
          <a:bodyPr wrap="square" rtlCol="0">
            <a:spAutoFit/>
          </a:bodyPr>
          <a:lstStyle/>
          <a:p>
            <a:r>
              <a:rPr lang="en-US" dirty="0" smtClean="0">
                <a:solidFill>
                  <a:srgbClr val="FF0000"/>
                </a:solidFill>
              </a:rPr>
              <a:t>This is a list of all open reports that have not been submitted</a:t>
            </a:r>
            <a:endParaRPr lang="en-US" dirty="0">
              <a:solidFill>
                <a:srgbClr val="FF0000"/>
              </a:solidFill>
            </a:endParaRPr>
          </a:p>
        </p:txBody>
      </p:sp>
      <p:sp>
        <p:nvSpPr>
          <p:cNvPr id="16" name="TextBox 15"/>
          <p:cNvSpPr txBox="1"/>
          <p:nvPr/>
        </p:nvSpPr>
        <p:spPr>
          <a:xfrm>
            <a:off x="3962400" y="3276600"/>
            <a:ext cx="1676400" cy="1477328"/>
          </a:xfrm>
          <a:prstGeom prst="rect">
            <a:avLst/>
          </a:prstGeom>
          <a:solidFill>
            <a:schemeClr val="bg1"/>
          </a:solidFill>
        </p:spPr>
        <p:txBody>
          <a:bodyPr wrap="square" rtlCol="0">
            <a:spAutoFit/>
          </a:bodyPr>
          <a:lstStyle/>
          <a:p>
            <a:r>
              <a:rPr lang="en-US" dirty="0" smtClean="0">
                <a:solidFill>
                  <a:srgbClr val="FF0000"/>
                </a:solidFill>
              </a:rPr>
              <a:t>If you have an SMU Card, this is where your charges will post</a:t>
            </a:r>
            <a:endParaRPr lang="en-US" dirty="0">
              <a:solidFill>
                <a:srgbClr val="FF0000"/>
              </a:solidFill>
            </a:endParaRPr>
          </a:p>
        </p:txBody>
      </p:sp>
      <p:sp>
        <p:nvSpPr>
          <p:cNvPr id="17" name="TextBox 16"/>
          <p:cNvSpPr txBox="1"/>
          <p:nvPr/>
        </p:nvSpPr>
        <p:spPr>
          <a:xfrm>
            <a:off x="1752600" y="3098232"/>
            <a:ext cx="2133600" cy="1477328"/>
          </a:xfrm>
          <a:prstGeom prst="rect">
            <a:avLst/>
          </a:prstGeom>
          <a:solidFill>
            <a:schemeClr val="bg1"/>
          </a:solidFill>
        </p:spPr>
        <p:txBody>
          <a:bodyPr wrap="square" rtlCol="0">
            <a:spAutoFit/>
          </a:bodyPr>
          <a:lstStyle/>
          <a:p>
            <a:r>
              <a:rPr lang="en-US" dirty="0" smtClean="0">
                <a:solidFill>
                  <a:srgbClr val="FF0000"/>
                </a:solidFill>
              </a:rPr>
              <a:t>If you are an approver this is where your requests for approval come in</a:t>
            </a:r>
          </a:p>
          <a:p>
            <a:endParaRPr lang="en-US" dirty="0"/>
          </a:p>
        </p:txBody>
      </p:sp>
      <p:sp>
        <p:nvSpPr>
          <p:cNvPr id="18" name="Rectangle 17"/>
          <p:cNvSpPr/>
          <p:nvPr/>
        </p:nvSpPr>
        <p:spPr>
          <a:xfrm>
            <a:off x="609600" y="5715000"/>
            <a:ext cx="1676400" cy="500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10200" y="60960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57247" y="876713"/>
            <a:ext cx="2171700" cy="2031325"/>
          </a:xfrm>
          <a:prstGeom prst="rect">
            <a:avLst/>
          </a:prstGeom>
          <a:solidFill>
            <a:schemeClr val="bg1"/>
          </a:solidFill>
        </p:spPr>
        <p:txBody>
          <a:bodyPr wrap="square" rtlCol="0">
            <a:spAutoFit/>
          </a:bodyPr>
          <a:lstStyle/>
          <a:p>
            <a:r>
              <a:rPr lang="en-US" dirty="0" smtClean="0">
                <a:solidFill>
                  <a:srgbClr val="FF0000"/>
                </a:solidFill>
              </a:rPr>
              <a:t>This is the area you will spend most of your time in and can access the available expenses and open reports here as well.</a:t>
            </a:r>
          </a:p>
          <a:p>
            <a:endParaRPr lang="en-US" dirty="0"/>
          </a:p>
        </p:txBody>
      </p:sp>
      <p:cxnSp>
        <p:nvCxnSpPr>
          <p:cNvPr id="22" name="Straight Arrow Connector 21"/>
          <p:cNvCxnSpPr/>
          <p:nvPr/>
        </p:nvCxnSpPr>
        <p:spPr>
          <a:xfrm flipH="1" flipV="1">
            <a:off x="2286001" y="1897904"/>
            <a:ext cx="1371599" cy="69289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78265" y="2717198"/>
            <a:ext cx="416252" cy="52784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73848" y="2685646"/>
            <a:ext cx="1" cy="59095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2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755338"/>
            <a:ext cx="6472714" cy="51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181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5538387"/>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2235437" y="990600"/>
            <a:ext cx="533400" cy="2784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1230868"/>
            <a:ext cx="2057400" cy="369332"/>
          </a:xfrm>
          <a:prstGeom prst="rect">
            <a:avLst/>
          </a:prstGeom>
          <a:solidFill>
            <a:schemeClr val="bg1"/>
          </a:solidFill>
        </p:spPr>
        <p:txBody>
          <a:bodyPr wrap="square" rtlCol="0">
            <a:spAutoFit/>
          </a:bodyPr>
          <a:lstStyle/>
          <a:p>
            <a:r>
              <a:rPr lang="en-US" dirty="0" smtClean="0">
                <a:solidFill>
                  <a:srgbClr val="FF0000"/>
                </a:solidFill>
              </a:rPr>
              <a:t>1.) click on Expense</a:t>
            </a:r>
            <a:endParaRPr lang="en-US" dirty="0">
              <a:solidFill>
                <a:srgbClr val="FF0000"/>
              </a:solidFill>
            </a:endParaRPr>
          </a:p>
        </p:txBody>
      </p:sp>
      <p:sp>
        <p:nvSpPr>
          <p:cNvPr id="3" name="TextBox 2"/>
          <p:cNvSpPr txBox="1"/>
          <p:nvPr/>
        </p:nvSpPr>
        <p:spPr>
          <a:xfrm>
            <a:off x="7086600" y="2198132"/>
            <a:ext cx="1676400" cy="2862322"/>
          </a:xfrm>
          <a:prstGeom prst="rect">
            <a:avLst/>
          </a:prstGeom>
          <a:solidFill>
            <a:schemeClr val="bg1"/>
          </a:solidFill>
        </p:spPr>
        <p:txBody>
          <a:bodyPr wrap="square" rtlCol="0">
            <a:spAutoFit/>
          </a:bodyPr>
          <a:lstStyle/>
          <a:p>
            <a:r>
              <a:rPr lang="en-US" dirty="0" smtClean="0">
                <a:solidFill>
                  <a:srgbClr val="FF0000"/>
                </a:solidFill>
              </a:rPr>
              <a:t>You can also access your expenses by clicking on the Available Expenses on the second menu bar or on the bottom of your home screen</a:t>
            </a:r>
            <a:endParaRPr lang="en-US" dirty="0">
              <a:solidFill>
                <a:srgbClr val="FF0000"/>
              </a:solidFill>
            </a:endParaRPr>
          </a:p>
        </p:txBody>
      </p:sp>
      <p:cxnSp>
        <p:nvCxnSpPr>
          <p:cNvPr id="8" name="Straight Arrow Connector 7"/>
          <p:cNvCxnSpPr/>
          <p:nvPr/>
        </p:nvCxnSpPr>
        <p:spPr>
          <a:xfrm flipH="1">
            <a:off x="4953000" y="4343400"/>
            <a:ext cx="3771900" cy="88314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10200" y="1600200"/>
            <a:ext cx="1676400" cy="1371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8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 Expenses Page</a:t>
            </a:r>
            <a:endParaRPr lang="en-US"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398" y="1600200"/>
            <a:ext cx="594520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0" y="3962400"/>
            <a:ext cx="5105400" cy="2308324"/>
          </a:xfrm>
          <a:prstGeom prst="rect">
            <a:avLst/>
          </a:prstGeom>
          <a:solidFill>
            <a:schemeClr val="bg1"/>
          </a:solidFill>
        </p:spPr>
        <p:txBody>
          <a:bodyPr wrap="square" rtlCol="0">
            <a:spAutoFit/>
          </a:bodyPr>
          <a:lstStyle/>
          <a:p>
            <a:r>
              <a:rPr lang="en-US" dirty="0">
                <a:solidFill>
                  <a:srgbClr val="FF0000"/>
                </a:solidFill>
              </a:rPr>
              <a:t>This page has your active reports, List of available expenses,  and uploaded receipts area.  </a:t>
            </a:r>
            <a:br>
              <a:rPr lang="en-US" dirty="0">
                <a:solidFill>
                  <a:srgbClr val="FF0000"/>
                </a:solidFill>
              </a:rPr>
            </a:br>
            <a:r>
              <a:rPr lang="en-US" dirty="0">
                <a:solidFill>
                  <a:srgbClr val="FF0000"/>
                </a:solidFill>
              </a:rPr>
              <a:t>Active Reports: You will see your most current submitted reports as well as anything you are working on.  When it is time to create a Non-Travel expense report, click on the box marked “Create New Report”.  If you want to see history of your reports, click on “Report Library” to the right.</a:t>
            </a:r>
            <a:endParaRPr lang="en-US" dirty="0"/>
          </a:p>
        </p:txBody>
      </p:sp>
      <p:cxnSp>
        <p:nvCxnSpPr>
          <p:cNvPr id="9" name="Straight Arrow Connector 8"/>
          <p:cNvCxnSpPr/>
          <p:nvPr/>
        </p:nvCxnSpPr>
        <p:spPr>
          <a:xfrm flipH="1" flipV="1">
            <a:off x="2590800" y="2590800"/>
            <a:ext cx="685800" cy="1371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00400" y="2819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33900" y="2819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2819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7551" y="3200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900" y="3200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3600" y="32004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5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527744"/>
            <a:ext cx="6553200" cy="549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0" y="1905000"/>
            <a:ext cx="3733800"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solidFill>
                  <a:srgbClr val="FF0000"/>
                </a:solidFill>
              </a:rPr>
              <a:t>Available Expenses- If you have an SMU Card or you name your expense with your mobile App, it will appear here as a list</a:t>
            </a:r>
            <a:endParaRPr lang="en-US" dirty="0">
              <a:solidFill>
                <a:srgbClr val="FF0000"/>
              </a:solidFill>
            </a:endParaRPr>
          </a:p>
        </p:txBody>
      </p:sp>
      <p:cxnSp>
        <p:nvCxnSpPr>
          <p:cNvPr id="7" name="Straight Arrow Connector 6"/>
          <p:cNvCxnSpPr/>
          <p:nvPr/>
        </p:nvCxnSpPr>
        <p:spPr>
          <a:xfrm flipH="1">
            <a:off x="2590800" y="3105329"/>
            <a:ext cx="722120" cy="24747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14643" y="4343400"/>
            <a:ext cx="3733800"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solidFill>
                  <a:srgbClr val="FF0000"/>
                </a:solidFill>
              </a:rPr>
              <a:t>Available Receipts- You have to option to add receipts to your receipt bank until ready to use. Click on the box</a:t>
            </a:r>
            <a:endParaRPr lang="en-US" dirty="0">
              <a:solidFill>
                <a:srgbClr val="FF0000"/>
              </a:solidFill>
            </a:endParaRPr>
          </a:p>
        </p:txBody>
      </p:sp>
      <p:cxnSp>
        <p:nvCxnSpPr>
          <p:cNvPr id="9" name="Straight Arrow Connector 8"/>
          <p:cNvCxnSpPr/>
          <p:nvPr/>
        </p:nvCxnSpPr>
        <p:spPr>
          <a:xfrm flipH="1" flipV="1">
            <a:off x="2590800" y="4495800"/>
            <a:ext cx="655178" cy="1924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19639"/>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1896</TotalTime>
  <Words>1728</Words>
  <Application>Microsoft Office PowerPoint</Application>
  <PresentationFormat>On-screen Show (4:3)</PresentationFormat>
  <Paragraphs>141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Thatch</vt:lpstr>
      <vt:lpstr>Concur Non-Travel Reporting </vt:lpstr>
      <vt:lpstr>Table of Contents</vt:lpstr>
      <vt:lpstr>Icon Key</vt:lpstr>
      <vt:lpstr>Concur Log In</vt:lpstr>
      <vt:lpstr>PowerPoint Presentation</vt:lpstr>
      <vt:lpstr>Home Page</vt:lpstr>
      <vt:lpstr>PowerPoint Presentation</vt:lpstr>
      <vt:lpstr>Manage Expenses Page</vt:lpstr>
      <vt:lpstr>PowerPoint Presentation</vt:lpstr>
      <vt:lpstr>Creating a New Non-Travel Report</vt:lpstr>
      <vt:lpstr>PowerPoint Presentation</vt:lpstr>
      <vt:lpstr>PowerPoint Presentation</vt:lpstr>
      <vt:lpstr>Building Your Report: + New Expense</vt:lpstr>
      <vt:lpstr>PowerPoint Presentation</vt:lpstr>
      <vt:lpstr>PowerPoint Presentation</vt:lpstr>
      <vt:lpstr>PowerPoint Presentation</vt:lpstr>
      <vt:lpstr>PowerPoint Presentation</vt:lpstr>
      <vt:lpstr>PowerPoint Presentation</vt:lpstr>
      <vt:lpstr>Building Your Report: SMU Credit Card Charges   </vt:lpstr>
      <vt:lpstr>PowerPoint Presentation</vt:lpstr>
      <vt:lpstr>PowerPoint Presentation</vt:lpstr>
      <vt:lpstr>PowerPoint Presentation</vt:lpstr>
      <vt:lpstr>PowerPoint Presentation</vt:lpstr>
      <vt:lpstr>PowerPoint Presentation</vt:lpstr>
      <vt:lpstr>PowerPoint Presentation</vt:lpstr>
      <vt:lpstr>Adding Attendees</vt:lpstr>
      <vt:lpstr>New Attendee</vt:lpstr>
      <vt:lpstr>Advanced Search</vt:lpstr>
      <vt:lpstr>Favorites</vt:lpstr>
      <vt:lpstr>Import</vt:lpstr>
      <vt:lpstr>Local Mileage Reporting</vt:lpstr>
      <vt:lpstr>Local Mileage Reporting</vt:lpstr>
      <vt:lpstr>Local Mileage Reporting</vt:lpstr>
      <vt:lpstr>Local Mileage Reporting</vt:lpstr>
      <vt:lpstr>Local Mileage Reporting</vt:lpstr>
      <vt:lpstr>Itemizing</vt:lpstr>
      <vt:lpstr>Itemizing</vt:lpstr>
      <vt:lpstr>Itemizing</vt:lpstr>
      <vt:lpstr>Itemizing </vt:lpstr>
      <vt:lpstr>Allocating</vt:lpstr>
      <vt:lpstr>Allocating</vt:lpstr>
      <vt:lpstr>Allocating</vt:lpstr>
      <vt:lpstr>Missing Receipt Affidavit</vt:lpstr>
      <vt:lpstr>SMU Detailed Report</vt:lpstr>
      <vt:lpstr>Approval Flow</vt:lpstr>
      <vt:lpstr>Approver’s View</vt:lpstr>
      <vt:lpstr>Approver’s View</vt:lpstr>
      <vt:lpstr>Approver’s View</vt:lpstr>
      <vt:lpstr>Questions? </vt:lpstr>
    </vt:vector>
  </TitlesOfParts>
  <Company>SMU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Non-Travel Reporting</dc:title>
  <dc:creator>SMU</dc:creator>
  <cp:lastModifiedBy>SMU</cp:lastModifiedBy>
  <cp:revision>69</cp:revision>
  <cp:lastPrinted>2016-08-03T20:18:38Z</cp:lastPrinted>
  <dcterms:created xsi:type="dcterms:W3CDTF">2016-01-28T19:56:16Z</dcterms:created>
  <dcterms:modified xsi:type="dcterms:W3CDTF">2016-11-03T14:17:50Z</dcterms:modified>
</cp:coreProperties>
</file>