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2" r:id="rId9"/>
    <p:sldId id="263" r:id="rId10"/>
    <p:sldId id="266" r:id="rId11"/>
    <p:sldId id="267" r:id="rId12"/>
    <p:sldId id="265" r:id="rId13"/>
    <p:sldId id="268" r:id="rId14"/>
  </p:sldIdLst>
  <p:sldSz cx="18288000" cy="10287000"/>
  <p:notesSz cx="6858000" cy="9144000"/>
  <p:embeddedFontLst>
    <p:embeddedFont>
      <p:font typeface="Arimo Bold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Open Sans Light Bold" panose="020B0604020202020204" charset="0"/>
      <p:regular r:id="rId25"/>
      <p:bold r:id="rId26"/>
    </p:embeddedFont>
    <p:embeddedFont>
      <p:font typeface="Overpass Light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CA1"/>
    <a:srgbClr val="546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13F09-C652-4ECE-BA7B-1842200FABE3}" v="446" dt="2023-11-10T17:54:13.897"/>
    <p1510:client id="{6B8795E0-11F7-45AA-A148-D04B4B001815}" v="184" vWet="186" dt="2023-11-02T21:02:57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ss@sm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u.edu/EnrollmentServices/international/CurricularPracticalTrain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45" b="784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480787"/>
            <a:chOff x="0" y="0"/>
            <a:chExt cx="6186311" cy="3545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3545353"/>
            </a:xfrm>
            <a:custGeom>
              <a:avLst/>
              <a:gdLst/>
              <a:ahLst/>
              <a:cxnLst/>
              <a:rect l="l" t="t" r="r" b="b"/>
              <a:pathLst>
                <a:path w="6186311" h="3545353">
                  <a:moveTo>
                    <a:pt x="0" y="0"/>
                  </a:moveTo>
                  <a:lnTo>
                    <a:pt x="6186311" y="0"/>
                  </a:lnTo>
                  <a:lnTo>
                    <a:pt x="6186311" y="3545353"/>
                  </a:lnTo>
                  <a:lnTo>
                    <a:pt x="0" y="3545353"/>
                  </a:lnTo>
                  <a:close/>
                </a:path>
              </a:pathLst>
            </a:custGeom>
            <a:solidFill>
              <a:srgbClr val="FAFAFA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8094088"/>
            <a:ext cx="16230600" cy="31982"/>
          </a:xfrm>
          <a:prstGeom prst="rect">
            <a:avLst/>
          </a:prstGeom>
          <a:solidFill>
            <a:srgbClr val="354CA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304296" y="9029874"/>
            <a:ext cx="955005" cy="218188"/>
            <a:chOff x="642" y="0"/>
            <a:chExt cx="1273338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42" y="1587"/>
              <a:ext cx="286460" cy="287744"/>
              <a:chOff x="14167" y="0"/>
              <a:chExt cx="6321665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4CA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23445" y="1047927"/>
            <a:ext cx="15844670" cy="490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150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Aharoni"/>
              </a:rPr>
              <a:t>Curricular Practical Training (CPT)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863330"/>
            <a:ext cx="10669308" cy="70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 spc="56">
                <a:solidFill>
                  <a:srgbClr val="354CA1"/>
                </a:solidFill>
                <a:latin typeface="Overpass Light"/>
              </a:rPr>
              <a:t>SOUTHERN METHODIST UNIVERSITY  (SMU)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spc="56">
                <a:solidFill>
                  <a:srgbClr val="354CA1"/>
                </a:solidFill>
                <a:latin typeface="Overpass Light"/>
              </a:rPr>
              <a:t>INTERNATIONAL STUDENT &amp; SCHOLAR SERVICES (ISSS)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4656" y="6529785"/>
            <a:ext cx="16146619" cy="48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spc="86">
                <a:solidFill>
                  <a:srgbClr val="354CA1"/>
                </a:solidFill>
                <a:latin typeface="Overpass Light"/>
              </a:rPr>
              <a:t>WHAT IS IT? WHY AM I INVOLVED?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45" b="784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480787"/>
            <a:chOff x="0" y="0"/>
            <a:chExt cx="6186311" cy="3545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3545353"/>
            </a:xfrm>
            <a:custGeom>
              <a:avLst/>
              <a:gdLst/>
              <a:ahLst/>
              <a:cxnLst/>
              <a:rect l="l" t="t" r="r" b="b"/>
              <a:pathLst>
                <a:path w="6186311" h="3545353">
                  <a:moveTo>
                    <a:pt x="0" y="0"/>
                  </a:moveTo>
                  <a:lnTo>
                    <a:pt x="6186311" y="0"/>
                  </a:lnTo>
                  <a:lnTo>
                    <a:pt x="6186311" y="3545353"/>
                  </a:lnTo>
                  <a:lnTo>
                    <a:pt x="0" y="3545353"/>
                  </a:lnTo>
                  <a:close/>
                </a:path>
              </a:pathLst>
            </a:custGeom>
            <a:solidFill>
              <a:srgbClr val="FAFAFA">
                <a:alpha val="8470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8094088"/>
            <a:ext cx="16230600" cy="31982"/>
          </a:xfrm>
          <a:prstGeom prst="rect">
            <a:avLst/>
          </a:prstGeom>
          <a:solidFill>
            <a:srgbClr val="354CA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304296" y="9029874"/>
            <a:ext cx="955005" cy="218188"/>
            <a:chOff x="642" y="0"/>
            <a:chExt cx="1273338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642" y="1587"/>
              <a:ext cx="286460" cy="287744"/>
              <a:chOff x="14167" y="0"/>
              <a:chExt cx="6321665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4CA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996529" y="4328641"/>
            <a:ext cx="15844670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Please contact:</a:t>
            </a:r>
            <a:endParaRPr lang="en-US" sz="2800"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algn="ctr"/>
            <a:r>
              <a:rPr lang="en-US" sz="32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  <a:hlinkClick r:id="rId3"/>
              </a:rPr>
              <a:t>isss@smu.edu</a:t>
            </a:r>
            <a:endParaRPr lang="en-US" sz="3200">
              <a:solidFill>
                <a:srgbClr val="354C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8863330"/>
            <a:ext cx="10669308" cy="70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 spc="56">
                <a:solidFill>
                  <a:srgbClr val="354CA1"/>
                </a:solidFill>
                <a:latin typeface="Overpass Light"/>
              </a:rPr>
              <a:t>SOUTHERN METHODIST UNIVERSITY  (SMU)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spc="56">
                <a:solidFill>
                  <a:srgbClr val="354CA1"/>
                </a:solidFill>
                <a:latin typeface="Overpass Light"/>
              </a:rPr>
              <a:t>INTERNATIONAL STUDENT &amp; SCHOLAR SERVICES (ISSS)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59F1019-EEAF-4FDC-9136-62A7B74EF530}"/>
              </a:ext>
            </a:extLst>
          </p:cNvPr>
          <p:cNvSpPr txBox="1"/>
          <p:nvPr/>
        </p:nvSpPr>
        <p:spPr>
          <a:xfrm>
            <a:off x="1113426" y="2224481"/>
            <a:ext cx="1584467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Thank</a:t>
            </a: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Calibri"/>
              </a:rPr>
              <a:t> you!</a:t>
            </a:r>
            <a:endParaRPr lang="en-US" sz="10500">
              <a:latin typeface="Constantia" panose="02030602050306030303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31688" y="1051427"/>
            <a:ext cx="14424624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Open Sans Light Bold Italics"/>
                <a:cs typeface="Open Sans Light Bold Italics"/>
              </a:rPr>
              <a:t>What is CPT?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0265" y="3238500"/>
            <a:ext cx="15407469" cy="625107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Curricular Practical Training (CPT) is designed to provide work experience directly related to the student's major area of study. The training is an integral part of the school’s established curriculum.</a:t>
            </a:r>
          </a:p>
          <a:p>
            <a:pPr>
              <a:lnSpc>
                <a:spcPts val="3937"/>
              </a:lnSpc>
            </a:pPr>
            <a:endParaRPr lang="en-US" sz="2800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>
              <a:lnSpc>
                <a:spcPts val="3937"/>
              </a:lnSpc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Examples for employment authorized by CPT include: </a:t>
            </a:r>
            <a:endParaRPr lang="en-US" sz="2800"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marL="457200" indent="-457200">
              <a:lnSpc>
                <a:spcPts val="3936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Engineering Co-Ops</a:t>
            </a:r>
            <a:endParaRPr lang="en-US" sz="2800"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marL="457200" indent="-457200">
              <a:lnSpc>
                <a:spcPts val="3936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Paid or Unpaid Internships</a:t>
            </a:r>
          </a:p>
          <a:p>
            <a:pPr marL="457200" indent="-457200">
              <a:lnSpc>
                <a:spcPts val="3936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Experiential Learning Opportunities</a:t>
            </a:r>
          </a:p>
          <a:p>
            <a:pPr marL="457200" indent="-457200">
              <a:lnSpc>
                <a:spcPts val="3936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Externships or Clinics</a:t>
            </a:r>
            <a:endParaRPr lang="en-US" sz="2800"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>
              <a:lnSpc>
                <a:spcPts val="3936"/>
              </a:lnSpc>
            </a:pPr>
            <a:br>
              <a:rPr lang="en-US" sz="2800">
                <a:latin typeface="Arimo Bold"/>
                <a:ea typeface="Arimo Bold"/>
                <a:cs typeface="Arimo Bold"/>
              </a:rPr>
            </a:br>
            <a:endParaRPr lang="en-US" sz="28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>
              <a:lnSpc>
                <a:spcPts val="3936"/>
              </a:lnSpc>
            </a:pPr>
            <a:endParaRPr lang="en-US" sz="2800">
              <a:latin typeface="Arimo Bold"/>
              <a:ea typeface="Arimo Bold"/>
              <a:cs typeface="Arimo Bold"/>
            </a:endParaRPr>
          </a:p>
          <a:p>
            <a:pPr>
              <a:lnSpc>
                <a:spcPts val="3937"/>
              </a:lnSpc>
            </a:pPr>
            <a:endParaRPr lang="en-US" sz="2812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55663" y="430264"/>
            <a:ext cx="16764000" cy="279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07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What are the regulations for CPT eligibility?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4907" y="3651164"/>
            <a:ext cx="15965512" cy="484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2735" lvl="1">
              <a:lnSpc>
                <a:spcPts val="3797"/>
              </a:lnSpc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The regulations state CPT eligibility as this:</a:t>
            </a:r>
          </a:p>
          <a:p>
            <a:pPr marL="292735" lvl="1">
              <a:lnSpc>
                <a:spcPts val="3797"/>
              </a:lnSpc>
            </a:pPr>
            <a:endParaRPr lang="en-US" sz="2800"/>
          </a:p>
          <a:p>
            <a:pPr marL="1170940" lvl="2" indent="-389890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Arimo Bold"/>
              </a:rPr>
              <a:t>The student is currently in valid F-1 status at an SEVP-approved college, university, conservatory, or seminary.</a:t>
            </a:r>
            <a:endParaRPr lang="en-US" sz="28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1170940" lvl="2" indent="-389890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Arimo Bold"/>
              </a:rPr>
              <a:t>The student has been lawfully enrolled on a full-time basis, in a SEVP-approved college, university, conservatory, or seminary for one full academic year.</a:t>
            </a:r>
            <a:endParaRPr lang="en-US" sz="28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1170940" lvl="2" indent="-389890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Arimo Bold"/>
              </a:rPr>
              <a:t>The student will continue to be enrolled for a full course of study while participating in CPT.</a:t>
            </a:r>
          </a:p>
          <a:p>
            <a:pPr marL="1170940" lvl="2" indent="-389890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The work experience is directly related to the student's major area of study. </a:t>
            </a:r>
          </a:p>
          <a:p>
            <a:pPr marL="1170940" lvl="2" indent="-389890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The training is an integral part of the school’s established curriculum.</a:t>
            </a:r>
            <a:endParaRPr lang="en-US" sz="27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-16329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2487" y="772536"/>
            <a:ext cx="16683025" cy="228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is the role of </a:t>
            </a:r>
          </a:p>
          <a:p>
            <a:pPr algn="ctr">
              <a:lnSpc>
                <a:spcPts val="8632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CPT Coordinator?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5767" y="3843501"/>
            <a:ext cx="15976463" cy="4841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97"/>
              </a:lnSpc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We rely on you to determine if the opportunity is</a:t>
            </a:r>
          </a:p>
          <a:p>
            <a:pPr marL="1171398" lvl="2" indent="-390466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an integral part of an established curriculum</a:t>
            </a:r>
          </a:p>
          <a:p>
            <a:pPr marL="1171398" lvl="2" indent="-390466">
              <a:lnSpc>
                <a:spcPts val="3797"/>
              </a:lnSpc>
              <a:buFont typeface="Arial"/>
              <a:buChar char="⚬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directly related to the student's major area of study</a:t>
            </a:r>
          </a:p>
          <a:p>
            <a:pPr marL="780932" lvl="2">
              <a:lnSpc>
                <a:spcPts val="3797"/>
              </a:lnSpc>
            </a:pPr>
            <a:endParaRPr lang="en-US" sz="2800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>
              <a:lnSpc>
                <a:spcPts val="3797"/>
              </a:lnSpc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We are not familiar with all curricula for all undergraduate and graduate majors since we are not academic advisors.</a:t>
            </a:r>
            <a:endParaRPr lang="en-US" sz="2800">
              <a:solidFill>
                <a:srgbClr val="354CA1"/>
              </a:solidFill>
              <a:latin typeface="Open Sans Light Bold"/>
              <a:ea typeface="Open Sans Light Bold"/>
              <a:cs typeface="Open Sans Light Bold"/>
            </a:endParaRPr>
          </a:p>
          <a:p>
            <a:pPr>
              <a:lnSpc>
                <a:spcPts val="3797"/>
              </a:lnSpc>
            </a:pPr>
            <a:endParaRPr lang="en-US" sz="2800">
              <a:solidFill>
                <a:srgbClr val="354CA1"/>
              </a:solidFill>
              <a:latin typeface="Open Sans Light Bold"/>
              <a:ea typeface="Open Sans Light Bold"/>
              <a:cs typeface="Open Sans Light Bold"/>
            </a:endParaRPr>
          </a:p>
          <a:p>
            <a:pPr>
              <a:lnSpc>
                <a:spcPts val="3797"/>
              </a:lnSpc>
            </a:pPr>
            <a:r>
              <a:rPr lang="en-US" sz="2800">
                <a:solidFill>
                  <a:srgbClr val="354CA1"/>
                </a:solidFill>
                <a:latin typeface="Open Sans Light Bold"/>
                <a:ea typeface="Open Sans Light Bold"/>
                <a:cs typeface="Open Sans Light Bold"/>
              </a:rPr>
              <a:t>We rely on the expertise of academic advisors who can verify the degree requirements as it pertains to an internship course or program requirement. </a:t>
            </a:r>
          </a:p>
          <a:p>
            <a:pPr marL="780932" lvl="2">
              <a:lnSpc>
                <a:spcPts val="3797"/>
              </a:lnSpc>
            </a:pPr>
            <a:endParaRPr lang="en-US" sz="2712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73966" y="3822233"/>
            <a:ext cx="15340068" cy="5131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9"/>
              </a:lnSpc>
            </a:pPr>
            <a:r>
              <a:rPr lang="en-US" sz="2800">
                <a:solidFill>
                  <a:srgbClr val="354CA1"/>
                </a:solidFill>
                <a:latin typeface="Open Sans Light Bold"/>
              </a:rPr>
              <a:t>We rely on your expertise to determine that</a:t>
            </a:r>
          </a:p>
          <a:p>
            <a:pPr marL="1264285" lvl="2" indent="-457200">
              <a:lnSpc>
                <a:spcPts val="4539"/>
              </a:lnSpc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the work the student is doing for CPT is related to their degree and the course.</a:t>
            </a:r>
          </a:p>
          <a:p>
            <a:pPr marL="1264285" lvl="2" indent="-457200">
              <a:lnSpc>
                <a:spcPts val="4539"/>
              </a:lnSpc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the CPT course will apply to the degree program.</a:t>
            </a:r>
          </a:p>
          <a:p>
            <a:pPr marL="1264285" lvl="2" indent="-457200">
              <a:lnSpc>
                <a:spcPts val="4539"/>
              </a:lnSpc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the student will work only 20 hours a week if enrolled in the Spring or Fall (some Ph.D. students are exceptions).</a:t>
            </a:r>
          </a:p>
          <a:p>
            <a:pPr algn="ctr">
              <a:lnSpc>
                <a:spcPts val="4539"/>
              </a:lnSpc>
            </a:pPr>
            <a:endParaRPr lang="en-US" sz="2800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algn="ctr">
              <a:lnSpc>
                <a:spcPts val="4539"/>
              </a:lnSpc>
            </a:pPr>
            <a:endParaRPr lang="en-US" sz="2800" b="1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algn="ctr">
              <a:lnSpc>
                <a:spcPts val="4539"/>
              </a:lnSpc>
            </a:pPr>
            <a:r>
              <a:rPr lang="en-US" sz="2800" b="1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By recommending CPT work authorization, you are confirming the </a:t>
            </a:r>
          </a:p>
          <a:p>
            <a:pPr algn="ctr">
              <a:lnSpc>
                <a:spcPts val="4539"/>
              </a:lnSpc>
            </a:pPr>
            <a:r>
              <a:rPr lang="en-US" sz="2800" b="1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student's eligibility to work based on degree requirements.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780AE-F89E-9E7E-5B9D-4C7265A1C517}"/>
              </a:ext>
            </a:extLst>
          </p:cNvPr>
          <p:cNvSpPr txBox="1"/>
          <p:nvPr/>
        </p:nvSpPr>
        <p:spPr>
          <a:xfrm>
            <a:off x="2393674" y="723900"/>
            <a:ext cx="13500652" cy="23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0" b="0" i="0" u="none" strike="noStrike" kern="1200" cap="none" spc="0" normalizeH="0" baseline="0" noProof="0">
                <a:ln>
                  <a:noFill/>
                </a:ln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What is the role of </a:t>
            </a:r>
          </a:p>
          <a:p>
            <a:pPr marL="0" marR="0" lvl="0" indent="0" algn="ctr" defTabSz="914400" rtl="0" eaLnBrk="1" fontAlgn="auto" latinLnBrk="0" hangingPunct="1">
              <a:lnSpc>
                <a:spcPts val="86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0" b="0" i="0" u="none" strike="noStrike" kern="1200" cap="none" spc="0" normalizeH="0" baseline="0" noProof="0">
                <a:ln>
                  <a:noFill/>
                </a:ln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the CPT Coordinator?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528625" y="1141463"/>
            <a:ext cx="19345250" cy="114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7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Why is this important?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5882" y="3009900"/>
            <a:ext cx="15756236" cy="5721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If a student is engaged in unauthorized or illegal work, they immediately fall out of immigration status even if our office does not have evidence of the violation.</a:t>
            </a:r>
            <a:endParaRPr lang="en-US" sz="2800"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>
              <a:lnSpc>
                <a:spcPts val="4539"/>
              </a:lnSpc>
            </a:pPr>
            <a:endParaRPr lang="en-US" sz="2800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This puts their immigration status and presence in the USA at risk, and it can prevent the approval of any future immigration applications.</a:t>
            </a:r>
          </a:p>
          <a:p>
            <a:pPr marL="349885" lvl="1">
              <a:lnSpc>
                <a:spcPts val="4539"/>
              </a:lnSpc>
            </a:pPr>
            <a:endParaRPr lang="en-US" sz="2800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2800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International students who work without authorization are at risk of having their SEVIS record terminated. </a:t>
            </a:r>
            <a:endParaRPr lang="en-US" sz="28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algn="ctr">
              <a:lnSpc>
                <a:spcPts val="4539"/>
              </a:lnSpc>
            </a:pPr>
            <a:endParaRPr lang="en-US" sz="3242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528625" y="1193596"/>
            <a:ext cx="19345250" cy="108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3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CPT Process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718" y="2597673"/>
            <a:ext cx="16776563" cy="861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0028" lvl="1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Students must enroll in a for credit internship course that requires employment. </a:t>
            </a:r>
          </a:p>
          <a:p>
            <a:pPr marL="1614428" lvl="3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Academic Advisors can assist with the course enrollment.</a:t>
            </a:r>
          </a:p>
          <a:p>
            <a:pPr marL="700028" lvl="1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Students will apply for and receive a job/internship offer.</a:t>
            </a:r>
          </a:p>
          <a:p>
            <a:pPr marL="700028" lvl="1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Academic Advisors will verify the job is directly related to the curriculum and recommend CPT.</a:t>
            </a:r>
          </a:p>
          <a:p>
            <a:pPr marL="350014" lvl="1">
              <a:lnSpc>
                <a:spcPts val="4539"/>
              </a:lnSpc>
            </a:pPr>
            <a:endParaRPr lang="en-US" sz="3242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>
              <a:lnSpc>
                <a:spcPts val="4539"/>
              </a:lnSpc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DocuSign:</a:t>
            </a:r>
          </a:p>
          <a:p>
            <a:pPr>
              <a:lnSpc>
                <a:spcPts val="4539"/>
              </a:lnSpc>
            </a:pPr>
            <a:endParaRPr lang="en-US" sz="3242" u="sng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marL="700028" lvl="1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All CPTs requests will be submitted through DocuSign.</a:t>
            </a:r>
          </a:p>
          <a:p>
            <a:pPr marL="700028" lvl="1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All CPTs must be approved before the semester starts.</a:t>
            </a:r>
          </a:p>
          <a:p>
            <a:pPr marL="700028" lvl="1" indent="-350014">
              <a:lnSpc>
                <a:spcPts val="4539"/>
              </a:lnSpc>
              <a:buFont typeface="Arial"/>
              <a:buChar char="•"/>
            </a:pPr>
            <a:r>
              <a:rPr lang="en-US" sz="3242">
                <a:solidFill>
                  <a:srgbClr val="354CA1"/>
                </a:solidFill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All CPTs will require an agreement between the employer and SMU.</a:t>
            </a:r>
          </a:p>
          <a:p>
            <a:pPr marL="350014" lvl="1">
              <a:lnSpc>
                <a:spcPts val="4539"/>
              </a:lnSpc>
            </a:pPr>
            <a:endParaRPr lang="en-US" sz="3242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 algn="ctr">
              <a:lnSpc>
                <a:spcPts val="4539"/>
              </a:lnSpc>
            </a:pPr>
            <a:endParaRPr lang="en-US" sz="3242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  <a:p>
            <a:pPr>
              <a:lnSpc>
                <a:spcPts val="4539"/>
              </a:lnSpc>
            </a:pPr>
            <a:endParaRPr lang="en-US" sz="3242">
              <a:solidFill>
                <a:srgbClr val="354CA1"/>
              </a:solidFill>
              <a:latin typeface="Open Sans Light Bold" panose="020B0604020202020204" charset="0"/>
              <a:ea typeface="Open Sans Light Bold" panose="020B0604020202020204" charset="0"/>
              <a:cs typeface="Open Sans Light Bold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528625" y="1193596"/>
            <a:ext cx="19345250" cy="108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3"/>
              </a:lnSpc>
            </a:pPr>
            <a:r>
              <a:rPr lang="en-US" sz="105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Deadlines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718" y="3175599"/>
            <a:ext cx="16776563" cy="629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Open Sans Light Bold"/>
              </a:rPr>
              <a:t>CPT work authorizations will be granted based on semester start and end dates.</a:t>
            </a:r>
            <a:endParaRPr lang="en-US" sz="3200"/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Arimo Bold"/>
              </a:rPr>
              <a:t>All requests must be submitted by the beginning of the semester (add/drop date)</a:t>
            </a: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Arimo Bold"/>
              </a:rPr>
              <a:t>Employment can start by the first day of classes or the Monday a week before the semester starts.</a:t>
            </a: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 b="1">
                <a:solidFill>
                  <a:srgbClr val="354CA1"/>
                </a:solidFill>
                <a:latin typeface="Arimo Bold"/>
              </a:rPr>
              <a:t>A student CANNOT begin to work or do training until the I-20 has been issued with CPT work authorization.</a:t>
            </a:r>
            <a:endParaRPr lang="en-US" sz="3200" b="1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endParaRPr lang="en-US" sz="3200" b="1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349885" lvl="1">
              <a:lnSpc>
                <a:spcPts val="4539"/>
              </a:lnSpc>
            </a:pPr>
            <a:r>
              <a:rPr lang="en-US" sz="3200" b="1">
                <a:solidFill>
                  <a:srgbClr val="354CA1"/>
                </a:solidFill>
                <a:latin typeface="Arimo Bold"/>
                <a:ea typeface="Arimo Bold"/>
                <a:cs typeface="Arimo Bold"/>
              </a:rPr>
              <a:t>For more information, visit the ISSS website: </a:t>
            </a:r>
          </a:p>
          <a:p>
            <a:pPr marL="349885" lvl="1">
              <a:lnSpc>
                <a:spcPts val="4539"/>
              </a:lnSpc>
            </a:pPr>
            <a:r>
              <a:rPr lang="en-US" sz="3200">
                <a:ea typeface="+mn-lt"/>
                <a:cs typeface="+mn-lt"/>
                <a:hlinkClick r:id="rId3"/>
              </a:rPr>
              <a:t>https://www.smu.edu/EnrollmentServices/international/CurricularPracticalTraining</a:t>
            </a:r>
            <a:r>
              <a:rPr lang="en-US" sz="3200">
                <a:ea typeface="+mn-lt"/>
                <a:cs typeface="+mn-lt"/>
              </a:rPr>
              <a:t> </a:t>
            </a:r>
            <a:endParaRPr lang="en-US"/>
          </a:p>
          <a:p>
            <a:pPr algn="ctr">
              <a:lnSpc>
                <a:spcPts val="4539"/>
              </a:lnSpc>
            </a:pPr>
            <a:endParaRPr lang="en-US" sz="3242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653" b="765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528625" y="1193596"/>
            <a:ext cx="19345250" cy="103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3"/>
              </a:lnSpc>
            </a:pPr>
            <a:r>
              <a:rPr lang="en-US" sz="9100">
                <a:solidFill>
                  <a:srgbClr val="354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Frequently Asked Questions (FAQs)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718" y="2538058"/>
            <a:ext cx="16776563" cy="804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Open Sans Light Bold"/>
              </a:rPr>
              <a:t>Do elective and directed study courses count?</a:t>
            </a:r>
            <a:endParaRPr lang="en-US" sz="3200"/>
          </a:p>
          <a:p>
            <a:pPr marL="1399540" lvl="2" indent="-466090">
              <a:lnSpc>
                <a:spcPts val="4539"/>
              </a:lnSpc>
              <a:buFont typeface="Arial"/>
              <a:buChar char="⚬"/>
            </a:pPr>
            <a:r>
              <a:rPr lang="en-US" sz="3200">
                <a:solidFill>
                  <a:srgbClr val="CC0035"/>
                </a:solidFill>
                <a:latin typeface="Open Sans Light Bold"/>
              </a:rPr>
              <a:t>Elective courses can grant CPT work authorization IF the elective course is part of the degree requirements and if the course has at least one credit hour. </a:t>
            </a:r>
            <a:r>
              <a:rPr lang="en-US" sz="3200" i="1">
                <a:solidFill>
                  <a:srgbClr val="CC0035"/>
                </a:solidFill>
                <a:latin typeface="Open Sans Light Bold"/>
              </a:rPr>
              <a:t>Directed studies cannot be used for CPT authorization.</a:t>
            </a:r>
            <a:endParaRPr lang="en-US" sz="3200" i="1">
              <a:solidFill>
                <a:srgbClr val="CC0035"/>
              </a:solidFill>
              <a:latin typeface="Open Sans Light Bold"/>
              <a:ea typeface="Open Sans Light Bold"/>
              <a:cs typeface="Open Sans Light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Arimo Bold"/>
              </a:rPr>
              <a:t>Can CPT work authorization delay a student’s program? </a:t>
            </a: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1399540" lvl="2" indent="-466090">
              <a:lnSpc>
                <a:spcPts val="4539"/>
              </a:lnSpc>
              <a:buFont typeface="Arial"/>
              <a:buChar char="⚬"/>
            </a:pPr>
            <a:r>
              <a:rPr lang="en-US" sz="3200">
                <a:solidFill>
                  <a:srgbClr val="CC0035"/>
                </a:solidFill>
                <a:latin typeface="Open Sans Light Bold"/>
              </a:rPr>
              <a:t>CPT work authorization cannot delay the student’s program.</a:t>
            </a:r>
            <a:endParaRPr lang="en-US" sz="3200">
              <a:solidFill>
                <a:srgbClr val="CC0035"/>
              </a:solidFill>
              <a:latin typeface="Open Sans Light Bold"/>
              <a:ea typeface="Open Sans Light Bold"/>
              <a:cs typeface="Open Sans Light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Arimo Bold"/>
              </a:rPr>
              <a:t>Can a minor requirement grant CPT work authorization? </a:t>
            </a: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1399540" lvl="2" indent="-466090">
              <a:lnSpc>
                <a:spcPts val="4539"/>
              </a:lnSpc>
              <a:buFont typeface="Arial"/>
              <a:buChar char="⚬"/>
            </a:pPr>
            <a:r>
              <a:rPr lang="en-US" sz="3200">
                <a:solidFill>
                  <a:srgbClr val="CC0035"/>
                </a:solidFill>
                <a:latin typeface="Open Sans Light Bold"/>
              </a:rPr>
              <a:t>A minor cannot grant CPT work authorization. </a:t>
            </a:r>
            <a:endParaRPr lang="en-US" sz="3200">
              <a:solidFill>
                <a:srgbClr val="CC0035"/>
              </a:solidFill>
              <a:latin typeface="Open Sans Light Bold"/>
              <a:ea typeface="Open Sans Light Bold"/>
              <a:cs typeface="Open Sans Light Bold"/>
            </a:endParaRPr>
          </a:p>
          <a:p>
            <a:pPr marL="699770" lvl="1" indent="-349885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Arimo Bold"/>
              </a:rPr>
              <a:t>What about unpaid internships? </a:t>
            </a: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1399540" lvl="2" indent="-466090">
              <a:lnSpc>
                <a:spcPts val="4539"/>
              </a:lnSpc>
              <a:buFont typeface="Arial"/>
              <a:buChar char="⚬"/>
            </a:pPr>
            <a:r>
              <a:rPr lang="en-US" sz="3200">
                <a:solidFill>
                  <a:srgbClr val="CC0035"/>
                </a:solidFill>
                <a:latin typeface="Open Sans Light Bold"/>
              </a:rPr>
              <a:t>CPT work authorization must be granted for unpaid or paid internships. </a:t>
            </a:r>
            <a:endParaRPr lang="en-US" sz="3200">
              <a:solidFill>
                <a:srgbClr val="354CA1"/>
              </a:solidFill>
              <a:latin typeface="Arimo Bold"/>
            </a:endParaRPr>
          </a:p>
          <a:p>
            <a:pPr marL="933450" lvl="1" indent="-457200">
              <a:lnSpc>
                <a:spcPts val="4539"/>
              </a:lnSpc>
              <a:buFont typeface="Arial"/>
              <a:buChar char="•"/>
            </a:pPr>
            <a:r>
              <a:rPr lang="en-US" sz="3200">
                <a:solidFill>
                  <a:srgbClr val="354CA1"/>
                </a:solidFill>
                <a:latin typeface="Arimo Bold"/>
              </a:rPr>
              <a:t>Can an international student do training without CPT work authorization? </a:t>
            </a:r>
            <a:endParaRPr lang="en-US" sz="3200">
              <a:solidFill>
                <a:srgbClr val="354CA1"/>
              </a:solidFill>
              <a:latin typeface="Arimo Bold"/>
              <a:ea typeface="Arimo Bold"/>
              <a:cs typeface="Arimo Bold"/>
            </a:endParaRPr>
          </a:p>
          <a:p>
            <a:pPr marL="1399540" lvl="2" indent="-466090">
              <a:lnSpc>
                <a:spcPts val="4539"/>
              </a:lnSpc>
              <a:buFont typeface="Arial"/>
              <a:buChar char="⚬"/>
            </a:pPr>
            <a:r>
              <a:rPr lang="en-US" sz="3200">
                <a:solidFill>
                  <a:srgbClr val="CC0035"/>
                </a:solidFill>
                <a:latin typeface="Open Sans Light Bold"/>
              </a:rPr>
              <a:t>No, all training MUST be authorized under CPT work authorization. </a:t>
            </a:r>
            <a:endParaRPr lang="en-US" sz="3200">
              <a:solidFill>
                <a:srgbClr val="CC0035"/>
              </a:solidFill>
              <a:latin typeface="Open Sans Light Bold"/>
              <a:ea typeface="Open Sans Light Bold"/>
              <a:cs typeface="Open Sans Light Bold"/>
            </a:endParaRPr>
          </a:p>
          <a:p>
            <a:pPr>
              <a:lnSpc>
                <a:spcPts val="4539"/>
              </a:lnSpc>
            </a:pPr>
            <a:endParaRPr lang="en-US" sz="3242">
              <a:solidFill>
                <a:srgbClr val="CC0035"/>
              </a:solidFill>
              <a:latin typeface="Open Sans Light Bold"/>
            </a:endParaRPr>
          </a:p>
          <a:p>
            <a:pPr algn="ctr">
              <a:lnSpc>
                <a:spcPts val="4539"/>
              </a:lnSpc>
            </a:pPr>
            <a:endParaRPr lang="en-US" sz="3242">
              <a:solidFill>
                <a:srgbClr val="CC0035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02D63984C04429CE76E411F69278C" ma:contentTypeVersion="8" ma:contentTypeDescription="Create a new document." ma:contentTypeScope="" ma:versionID="1d28fc652a4860899cf3e11b666cf63a">
  <xsd:schema xmlns:xsd="http://www.w3.org/2001/XMLSchema" xmlns:xs="http://www.w3.org/2001/XMLSchema" xmlns:p="http://schemas.microsoft.com/office/2006/metadata/properties" xmlns:ns2="03612ffd-7505-4f9a-9468-de20857e13a2" xmlns:ns3="e7211f59-7a19-4992-a4ba-3e3a827f1ceb" targetNamespace="http://schemas.microsoft.com/office/2006/metadata/properties" ma:root="true" ma:fieldsID="c166470a67709422f4ce3a9c78c55591" ns2:_="" ns3:_="">
    <xsd:import namespace="03612ffd-7505-4f9a-9468-de20857e13a2"/>
    <xsd:import namespace="e7211f59-7a19-4992-a4ba-3e3a827f1ceb"/>
    <xsd:element name="properties">
      <xsd:complexType>
        <xsd:sequence>
          <xsd:element name="documentManagement">
            <xsd:complexType>
              <xsd:all>
                <xsd:element ref="ns2:Form_x0020_Typ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12ffd-7505-4f9a-9468-de20857e13a2" elementFormDefault="qualified">
    <xsd:import namespace="http://schemas.microsoft.com/office/2006/documentManagement/types"/>
    <xsd:import namespace="http://schemas.microsoft.com/office/infopath/2007/PartnerControls"/>
    <xsd:element name="Form_x0020_Type" ma:index="8" nillable="true" ma:displayName="Form Type" ma:default="Academic" ma:format="Dropdown" ma:internalName="Form_x0020_Type">
      <xsd:simpleType>
        <xsd:restriction base="dms:Choice">
          <xsd:enumeration value="Academic"/>
          <xsd:enumeration value="CPT"/>
          <xsd:enumeration value="On Campus"/>
          <xsd:enumeration value="OPT"/>
        </xsd:restriction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11f59-7a19-4992-a4ba-3e3a827f1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_x0020_Type xmlns="03612ffd-7505-4f9a-9468-de20857e13a2">Academic</Form_x0020_Type>
  </documentManagement>
</p:properties>
</file>

<file path=customXml/itemProps1.xml><?xml version="1.0" encoding="utf-8"?>
<ds:datastoreItem xmlns:ds="http://schemas.openxmlformats.org/officeDocument/2006/customXml" ds:itemID="{DCBA5AE0-F317-4494-9928-44699B14C4F4}">
  <ds:schemaRefs>
    <ds:schemaRef ds:uri="03612ffd-7505-4f9a-9468-de20857e13a2"/>
    <ds:schemaRef ds:uri="e7211f59-7a19-4992-a4ba-3e3a827f1c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8A340A-DAAC-4BE6-9B1E-5924F94BC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AE4C4-AD3D-4BA3-BF56-3241C6C3AA1F}">
  <ds:schemaRefs>
    <ds:schemaRef ds:uri="03612ffd-7505-4f9a-9468-de20857e13a2"/>
    <ds:schemaRef ds:uri="e7211f59-7a19-4992-a4ba-3e3a827f1c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Curricular Practical Training (CPT)</dc:title>
  <dc:creator>Magee, Thomas</dc:creator>
  <cp:revision>3</cp:revision>
  <dcterms:created xsi:type="dcterms:W3CDTF">2006-08-16T00:00:00Z</dcterms:created>
  <dcterms:modified xsi:type="dcterms:W3CDTF">2023-11-10T21:11:23Z</dcterms:modified>
  <dc:identifier>DAE0tTIm5bc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0x010100AF702D63984C04429CE76E411F69278C</vt:lpwstr>
  </property>
</Properties>
</file>